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132"/>
  </p:notesMasterIdLst>
  <p:handoutMasterIdLst>
    <p:handoutMasterId r:id="rId133"/>
  </p:handoutMasterIdLst>
  <p:sldIdLst>
    <p:sldId id="256" r:id="rId2"/>
    <p:sldId id="257" r:id="rId3"/>
    <p:sldId id="265" r:id="rId4"/>
    <p:sldId id="266" r:id="rId5"/>
    <p:sldId id="268" r:id="rId6"/>
    <p:sldId id="317" r:id="rId7"/>
    <p:sldId id="318" r:id="rId8"/>
    <p:sldId id="319" r:id="rId9"/>
    <p:sldId id="323" r:id="rId10"/>
    <p:sldId id="324" r:id="rId11"/>
    <p:sldId id="325" r:id="rId12"/>
    <p:sldId id="798" r:id="rId13"/>
    <p:sldId id="337" r:id="rId14"/>
    <p:sldId id="339" r:id="rId15"/>
    <p:sldId id="340" r:id="rId16"/>
    <p:sldId id="341" r:id="rId17"/>
    <p:sldId id="342" r:id="rId18"/>
    <p:sldId id="343" r:id="rId19"/>
    <p:sldId id="347" r:id="rId20"/>
    <p:sldId id="348" r:id="rId21"/>
    <p:sldId id="349" r:id="rId22"/>
    <p:sldId id="797" r:id="rId23"/>
    <p:sldId id="362" r:id="rId24"/>
    <p:sldId id="364" r:id="rId25"/>
    <p:sldId id="365" r:id="rId26"/>
    <p:sldId id="368" r:id="rId27"/>
    <p:sldId id="369" r:id="rId28"/>
    <p:sldId id="370" r:id="rId29"/>
    <p:sldId id="371" r:id="rId30"/>
    <p:sldId id="372" r:id="rId31"/>
    <p:sldId id="373" r:id="rId32"/>
    <p:sldId id="374" r:id="rId33"/>
    <p:sldId id="375" r:id="rId34"/>
    <p:sldId id="376" r:id="rId35"/>
    <p:sldId id="378" r:id="rId36"/>
    <p:sldId id="379" r:id="rId37"/>
    <p:sldId id="380" r:id="rId38"/>
    <p:sldId id="384"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40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802" r:id="rId78"/>
    <p:sldId id="517" r:id="rId79"/>
    <p:sldId id="518" r:id="rId80"/>
    <p:sldId id="519" r:id="rId81"/>
    <p:sldId id="520" r:id="rId82"/>
    <p:sldId id="521" r:id="rId83"/>
    <p:sldId id="522" r:id="rId84"/>
    <p:sldId id="523" r:id="rId85"/>
    <p:sldId id="524" r:id="rId86"/>
    <p:sldId id="525" r:id="rId87"/>
    <p:sldId id="526" r:id="rId88"/>
    <p:sldId id="527" r:id="rId89"/>
    <p:sldId id="528" r:id="rId90"/>
    <p:sldId id="529" r:id="rId91"/>
    <p:sldId id="530" r:id="rId92"/>
    <p:sldId id="531" r:id="rId93"/>
    <p:sldId id="532" r:id="rId94"/>
    <p:sldId id="533" r:id="rId95"/>
    <p:sldId id="534" r:id="rId96"/>
    <p:sldId id="535" r:id="rId97"/>
    <p:sldId id="815" r:id="rId98"/>
    <p:sldId id="600" r:id="rId99"/>
    <p:sldId id="602" r:id="rId100"/>
    <p:sldId id="603" r:id="rId101"/>
    <p:sldId id="604" r:id="rId102"/>
    <p:sldId id="605" r:id="rId103"/>
    <p:sldId id="607" r:id="rId104"/>
    <p:sldId id="608" r:id="rId105"/>
    <p:sldId id="609" r:id="rId106"/>
    <p:sldId id="610" r:id="rId107"/>
    <p:sldId id="611" r:id="rId108"/>
    <p:sldId id="612" r:id="rId109"/>
    <p:sldId id="613" r:id="rId110"/>
    <p:sldId id="614" r:id="rId111"/>
    <p:sldId id="615" r:id="rId112"/>
    <p:sldId id="616" r:id="rId113"/>
    <p:sldId id="617" r:id="rId114"/>
    <p:sldId id="618" r:id="rId115"/>
    <p:sldId id="624" r:id="rId116"/>
    <p:sldId id="626" r:id="rId117"/>
    <p:sldId id="627" r:id="rId118"/>
    <p:sldId id="628" r:id="rId119"/>
    <p:sldId id="629" r:id="rId120"/>
    <p:sldId id="631" r:id="rId121"/>
    <p:sldId id="632" r:id="rId122"/>
    <p:sldId id="633" r:id="rId123"/>
    <p:sldId id="634" r:id="rId124"/>
    <p:sldId id="635" r:id="rId125"/>
    <p:sldId id="636" r:id="rId126"/>
    <p:sldId id="637" r:id="rId127"/>
    <p:sldId id="638" r:id="rId128"/>
    <p:sldId id="639" r:id="rId129"/>
    <p:sldId id="640" r:id="rId130"/>
    <p:sldId id="795" r:id="rId131"/>
  </p:sldIdLst>
  <p:sldSz cx="9906000" cy="6858000" type="A4"/>
  <p:notesSz cx="7099300" cy="10234613"/>
  <p:defaultTextStyle>
    <a:defPPr>
      <a:defRPr lang="zh-TW"/>
    </a:defPPr>
    <a:lvl1pPr algn="l" rtl="0" fontAlgn="base">
      <a:spcBef>
        <a:spcPct val="0"/>
      </a:spcBef>
      <a:spcAft>
        <a:spcPct val="0"/>
      </a:spcAft>
      <a:defRPr kumimoji="1" kern="1200">
        <a:solidFill>
          <a:schemeClr val="tx1"/>
        </a:solidFill>
        <a:latin typeface="Verdana" pitchFamily="34" charset="0"/>
        <a:ea typeface="新細明體" pitchFamily="18" charset="-120"/>
        <a:cs typeface="+mn-cs"/>
      </a:defRPr>
    </a:lvl1pPr>
    <a:lvl2pPr marL="478323" algn="l" rtl="0" fontAlgn="base">
      <a:spcBef>
        <a:spcPct val="0"/>
      </a:spcBef>
      <a:spcAft>
        <a:spcPct val="0"/>
      </a:spcAft>
      <a:defRPr kumimoji="1" kern="1200">
        <a:solidFill>
          <a:schemeClr val="tx1"/>
        </a:solidFill>
        <a:latin typeface="Verdana" pitchFamily="34" charset="0"/>
        <a:ea typeface="新細明體" pitchFamily="18" charset="-120"/>
        <a:cs typeface="+mn-cs"/>
      </a:defRPr>
    </a:lvl2pPr>
    <a:lvl3pPr marL="956645" algn="l" rtl="0" fontAlgn="base">
      <a:spcBef>
        <a:spcPct val="0"/>
      </a:spcBef>
      <a:spcAft>
        <a:spcPct val="0"/>
      </a:spcAft>
      <a:defRPr kumimoji="1" kern="1200">
        <a:solidFill>
          <a:schemeClr val="tx1"/>
        </a:solidFill>
        <a:latin typeface="Verdana" pitchFamily="34" charset="0"/>
        <a:ea typeface="新細明體" pitchFamily="18" charset="-120"/>
        <a:cs typeface="+mn-cs"/>
      </a:defRPr>
    </a:lvl3pPr>
    <a:lvl4pPr marL="1434968" algn="l" rtl="0" fontAlgn="base">
      <a:spcBef>
        <a:spcPct val="0"/>
      </a:spcBef>
      <a:spcAft>
        <a:spcPct val="0"/>
      </a:spcAft>
      <a:defRPr kumimoji="1" kern="1200">
        <a:solidFill>
          <a:schemeClr val="tx1"/>
        </a:solidFill>
        <a:latin typeface="Verdana" pitchFamily="34" charset="0"/>
        <a:ea typeface="新細明體" pitchFamily="18" charset="-120"/>
        <a:cs typeface="+mn-cs"/>
      </a:defRPr>
    </a:lvl4pPr>
    <a:lvl5pPr marL="1913291" algn="l" rtl="0" fontAlgn="base">
      <a:spcBef>
        <a:spcPct val="0"/>
      </a:spcBef>
      <a:spcAft>
        <a:spcPct val="0"/>
      </a:spcAft>
      <a:defRPr kumimoji="1" kern="1200">
        <a:solidFill>
          <a:schemeClr val="tx1"/>
        </a:solidFill>
        <a:latin typeface="Verdana" pitchFamily="34" charset="0"/>
        <a:ea typeface="新細明體" pitchFamily="18" charset="-120"/>
        <a:cs typeface="+mn-cs"/>
      </a:defRPr>
    </a:lvl5pPr>
    <a:lvl6pPr marL="2391613" algn="l" defTabSz="956645" rtl="0" eaLnBrk="1" latinLnBrk="0" hangingPunct="1">
      <a:defRPr kumimoji="1" kern="1200">
        <a:solidFill>
          <a:schemeClr val="tx1"/>
        </a:solidFill>
        <a:latin typeface="Verdana" pitchFamily="34" charset="0"/>
        <a:ea typeface="新細明體" pitchFamily="18" charset="-120"/>
        <a:cs typeface="+mn-cs"/>
      </a:defRPr>
    </a:lvl6pPr>
    <a:lvl7pPr marL="2869936" algn="l" defTabSz="956645" rtl="0" eaLnBrk="1" latinLnBrk="0" hangingPunct="1">
      <a:defRPr kumimoji="1" kern="1200">
        <a:solidFill>
          <a:schemeClr val="tx1"/>
        </a:solidFill>
        <a:latin typeface="Verdana" pitchFamily="34" charset="0"/>
        <a:ea typeface="新細明體" pitchFamily="18" charset="-120"/>
        <a:cs typeface="+mn-cs"/>
      </a:defRPr>
    </a:lvl7pPr>
    <a:lvl8pPr marL="3348258" algn="l" defTabSz="956645" rtl="0" eaLnBrk="1" latinLnBrk="0" hangingPunct="1">
      <a:defRPr kumimoji="1" kern="1200">
        <a:solidFill>
          <a:schemeClr val="tx1"/>
        </a:solidFill>
        <a:latin typeface="Verdana" pitchFamily="34" charset="0"/>
        <a:ea typeface="新細明體" pitchFamily="18" charset="-120"/>
        <a:cs typeface="+mn-cs"/>
      </a:defRPr>
    </a:lvl8pPr>
    <a:lvl9pPr marL="3826581" algn="l" defTabSz="956645" rtl="0" eaLnBrk="1" latinLnBrk="0" hangingPunct="1">
      <a:defRPr kumimoji="1" kern="1200">
        <a:solidFill>
          <a:schemeClr val="tx1"/>
        </a:solidFill>
        <a:latin typeface="Verdana" pitchFamily="34"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4620"/>
    <a:srgbClr val="00602B"/>
    <a:srgbClr val="0000FF"/>
    <a:srgbClr val="FF6600"/>
    <a:srgbClr val="CCE9AD"/>
    <a:srgbClr val="CCECFF"/>
    <a:srgbClr val="0000B4"/>
    <a:srgbClr val="00220F"/>
    <a:srgbClr val="FFFF1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391" autoAdjust="0"/>
    <p:restoredTop sz="94682" autoAdjust="0"/>
  </p:normalViewPr>
  <p:slideViewPr>
    <p:cSldViewPr>
      <p:cViewPr>
        <p:scale>
          <a:sx n="70" d="100"/>
          <a:sy n="70" d="100"/>
        </p:scale>
        <p:origin x="-2718" y="-882"/>
      </p:cViewPr>
      <p:guideLst>
        <p:guide orient="horz" pos="2161"/>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3030" y="-90"/>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blipFill dpi="0" rotWithShape="1">
          <a:blip r:embed="rId2" cstate="print">
            <a:lum bright="4000"/>
          </a:blip>
          <a:srcRect/>
          <a:stretch>
            <a:fillRect/>
          </a:stretch>
        </a:blip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364848" y="0"/>
            <a:ext cx="4369608" cy="362115"/>
          </a:xfrm>
          <a:prstGeom prst="rect">
            <a:avLst/>
          </a:prstGeom>
        </p:spPr>
        <p:txBody>
          <a:bodyPr vert="horz" lIns="99048" tIns="49524" rIns="99048" bIns="49524" rtlCol="0"/>
          <a:lstStyle>
            <a:lvl1pPr algn="l">
              <a:defRPr sz="1300"/>
            </a:lvl1pPr>
          </a:lstStyle>
          <a:p>
            <a:pPr algn="ctr"/>
            <a:r>
              <a:rPr lang="en-US" altLang="zh-CN" sz="1700" dirty="0" smtClean="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软件工程核心知识</a:t>
            </a:r>
            <a:r>
              <a:rPr lang="en-US" altLang="zh-CN" sz="1700" dirty="0" smtClean="0">
                <a:latin typeface="微软雅黑" pitchFamily="34" charset="-122"/>
                <a:ea typeface="微软雅黑" pitchFamily="34" charset="-122"/>
              </a:rPr>
              <a:t>》—— </a:t>
            </a:r>
            <a:r>
              <a:rPr lang="zh-CN" altLang="en-US" sz="1700" dirty="0" smtClean="0">
                <a:latin typeface="微软雅黑" pitchFamily="34" charset="-122"/>
                <a:ea typeface="微软雅黑" pitchFamily="34" charset="-122"/>
              </a:rPr>
              <a:t>李祖德 著</a:t>
            </a:r>
            <a:endParaRPr lang="zh-CN" altLang="en-US" sz="1700" dirty="0">
              <a:latin typeface="微软雅黑" pitchFamily="34" charset="-122"/>
              <a:ea typeface="微软雅黑" pitchFamily="34" charset="-122"/>
            </a:endParaRPr>
          </a:p>
        </p:txBody>
      </p:sp>
      <p:sp>
        <p:nvSpPr>
          <p:cNvPr id="4" name="Footer Placeholder 3"/>
          <p:cNvSpPr>
            <a:spLocks noGrp="1"/>
          </p:cNvSpPr>
          <p:nvPr>
            <p:ph type="ftr" sz="quarter" idx="2"/>
          </p:nvPr>
        </p:nvSpPr>
        <p:spPr>
          <a:xfrm>
            <a:off x="0" y="9630708"/>
            <a:ext cx="3076363" cy="511731"/>
          </a:xfrm>
          <a:prstGeom prst="rect">
            <a:avLst/>
          </a:prstGeom>
        </p:spPr>
        <p:txBody>
          <a:bodyPr vert="horz" lIns="99048" tIns="49524" rIns="99048" bIns="49524" rtlCol="0" anchor="b"/>
          <a:lstStyle>
            <a:lvl1pPr algn="l">
              <a:defRPr sz="1300"/>
            </a:lvl1pPr>
          </a:lstStyle>
          <a:p>
            <a:r>
              <a:rPr lang="zh-CN" altLang="en-US" sz="1500" dirty="0" smtClean="0">
                <a:latin typeface="方正黑体简体" pitchFamily="65" charset="-122"/>
                <a:ea typeface="方正黑体简体" pitchFamily="65" charset="-122"/>
              </a:rPr>
              <a:t>版权属于作者，请勿传播泛滥</a:t>
            </a:r>
            <a:r>
              <a:rPr lang="en-US" altLang="zh-CN" sz="1500" dirty="0" smtClean="0">
                <a:latin typeface="方正黑体简体" pitchFamily="65" charset="-122"/>
                <a:ea typeface="方正黑体简体" pitchFamily="65" charset="-122"/>
              </a:rPr>
              <a:t>!</a:t>
            </a:r>
            <a:endParaRPr lang="zh-CN" altLang="en-US" sz="1500" dirty="0">
              <a:latin typeface="方正黑体简体" pitchFamily="65" charset="-122"/>
              <a:ea typeface="方正黑体简体" pitchFamily="65" charset="-122"/>
            </a:endParaRPr>
          </a:p>
        </p:txBody>
      </p:sp>
      <p:sp>
        <p:nvSpPr>
          <p:cNvPr id="5" name="Slide Number Placeholder 4"/>
          <p:cNvSpPr>
            <a:spLocks noGrp="1"/>
          </p:cNvSpPr>
          <p:nvPr>
            <p:ph type="sldNum" sz="quarter" idx="3"/>
          </p:nvPr>
        </p:nvSpPr>
        <p:spPr>
          <a:xfrm>
            <a:off x="3996900" y="9683153"/>
            <a:ext cx="3076363" cy="511731"/>
          </a:xfrm>
          <a:prstGeom prst="rect">
            <a:avLst/>
          </a:prstGeom>
        </p:spPr>
        <p:txBody>
          <a:bodyPr vert="horz" lIns="99048" tIns="49524" rIns="99048" bIns="49524" rtlCol="0" anchor="b"/>
          <a:lstStyle>
            <a:lvl1pPr algn="r">
              <a:defRPr sz="1300"/>
            </a:lvl1pPr>
          </a:lstStyle>
          <a:p>
            <a:fld id="{724C2A7D-6C35-4892-A3D9-AE5B65D89CA5}" type="slidenum">
              <a:rPr lang="zh-CN" altLang="en-US" sz="1700" smtClean="0"/>
              <a:pPr/>
              <a:t>‹#›</a:t>
            </a:fld>
            <a:endParaRPr lang="zh-CN" altLang="en-US" sz="1700" dirty="0"/>
          </a:p>
        </p:txBody>
      </p:sp>
      <p:sp>
        <p:nvSpPr>
          <p:cNvPr id="6" name="Rectangle 5"/>
          <p:cNvSpPr/>
          <p:nvPr/>
        </p:nvSpPr>
        <p:spPr>
          <a:xfrm>
            <a:off x="0" y="0"/>
            <a:ext cx="7099300" cy="102346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pPr algn="ctr"/>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ea typeface="新細明體" pitchFamily="18" charset="-120"/>
              </a:defRPr>
            </a:lvl1pPr>
          </a:lstStyle>
          <a:p>
            <a:pPr>
              <a:defRPr/>
            </a:pPr>
            <a:fld id="{2749737D-3F12-40DC-98E7-D21BDA74F41B}" type="datetimeFigureOut">
              <a:rPr lang="zh-TW" altLang="en-US"/>
              <a:pPr>
                <a:defRPr/>
              </a:pPr>
              <a:t>2024/12/11</a:t>
            </a:fld>
            <a:endParaRPr lang="zh-TW" altLang="en-US"/>
          </a:p>
        </p:txBody>
      </p:sp>
      <p:sp>
        <p:nvSpPr>
          <p:cNvPr id="4" name="投影片圖像版面配置區 3"/>
          <p:cNvSpPr>
            <a:spLocks noGrp="1" noRot="1" noChangeAspect="1"/>
          </p:cNvSpPr>
          <p:nvPr>
            <p:ph type="sldImg" idx="2"/>
          </p:nvPr>
        </p:nvSpPr>
        <p:spPr>
          <a:xfrm>
            <a:off x="779463" y="768350"/>
            <a:ext cx="5541962" cy="3836988"/>
          </a:xfrm>
          <a:prstGeom prst="rect">
            <a:avLst/>
          </a:prstGeom>
          <a:noFill/>
          <a:ln w="12700">
            <a:solidFill>
              <a:prstClr val="black"/>
            </a:solidFill>
          </a:ln>
        </p:spPr>
        <p:txBody>
          <a:bodyPr vert="horz" lIns="99048" tIns="49524" rIns="99048" bIns="49524" rtlCol="0" anchor="ctr"/>
          <a:lstStyle/>
          <a:p>
            <a:pPr lvl="0"/>
            <a:endParaRPr lang="zh-TW" altLang="en-US" noProof="0" smtClean="0"/>
          </a:p>
        </p:txBody>
      </p:sp>
      <p:sp>
        <p:nvSpPr>
          <p:cNvPr id="5" name="備忘稿版面配置區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ea typeface="新細明體" pitchFamily="18" charset="-120"/>
              </a:defRPr>
            </a:lvl1pPr>
          </a:lstStyle>
          <a:p>
            <a:pPr>
              <a:defRPr/>
            </a:pPr>
            <a:fld id="{5B48D782-AE14-43C4-A165-7AEA6CFD1B04}"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78323" algn="l" rtl="0" eaLnBrk="0" fontAlgn="base" hangingPunct="0">
      <a:spcBef>
        <a:spcPct val="30000"/>
      </a:spcBef>
      <a:spcAft>
        <a:spcPct val="0"/>
      </a:spcAft>
      <a:defRPr sz="1300" kern="1200">
        <a:solidFill>
          <a:schemeClr val="tx1"/>
        </a:solidFill>
        <a:latin typeface="+mn-lt"/>
        <a:ea typeface="+mn-ea"/>
        <a:cs typeface="+mn-cs"/>
      </a:defRPr>
    </a:lvl2pPr>
    <a:lvl3pPr marL="956645" algn="l" rtl="0" eaLnBrk="0" fontAlgn="base" hangingPunct="0">
      <a:spcBef>
        <a:spcPct val="30000"/>
      </a:spcBef>
      <a:spcAft>
        <a:spcPct val="0"/>
      </a:spcAft>
      <a:defRPr sz="1300" kern="1200">
        <a:solidFill>
          <a:schemeClr val="tx1"/>
        </a:solidFill>
        <a:latin typeface="+mn-lt"/>
        <a:ea typeface="+mn-ea"/>
        <a:cs typeface="+mn-cs"/>
      </a:defRPr>
    </a:lvl3pPr>
    <a:lvl4pPr marL="1434968" algn="l" rtl="0" eaLnBrk="0" fontAlgn="base" hangingPunct="0">
      <a:spcBef>
        <a:spcPct val="30000"/>
      </a:spcBef>
      <a:spcAft>
        <a:spcPct val="0"/>
      </a:spcAft>
      <a:defRPr sz="1300" kern="1200">
        <a:solidFill>
          <a:schemeClr val="tx1"/>
        </a:solidFill>
        <a:latin typeface="+mn-lt"/>
        <a:ea typeface="+mn-ea"/>
        <a:cs typeface="+mn-cs"/>
      </a:defRPr>
    </a:lvl4pPr>
    <a:lvl5pPr marL="1913291" algn="l" rtl="0" eaLnBrk="0" fontAlgn="base" hangingPunct="0">
      <a:spcBef>
        <a:spcPct val="30000"/>
      </a:spcBef>
      <a:spcAft>
        <a:spcPct val="0"/>
      </a:spcAft>
      <a:defRPr sz="1300" kern="1200">
        <a:solidFill>
          <a:schemeClr val="tx1"/>
        </a:solidFill>
        <a:latin typeface="+mn-lt"/>
        <a:ea typeface="+mn-ea"/>
        <a:cs typeface="+mn-cs"/>
      </a:defRPr>
    </a:lvl5pPr>
    <a:lvl6pPr marL="2391613" algn="l" defTabSz="956645" rtl="0" eaLnBrk="1" latinLnBrk="0" hangingPunct="1">
      <a:defRPr sz="1300" kern="1200">
        <a:solidFill>
          <a:schemeClr val="tx1"/>
        </a:solidFill>
        <a:latin typeface="+mn-lt"/>
        <a:ea typeface="+mn-ea"/>
        <a:cs typeface="+mn-cs"/>
      </a:defRPr>
    </a:lvl6pPr>
    <a:lvl7pPr marL="2869936" algn="l" defTabSz="956645" rtl="0" eaLnBrk="1" latinLnBrk="0" hangingPunct="1">
      <a:defRPr sz="1300" kern="1200">
        <a:solidFill>
          <a:schemeClr val="tx1"/>
        </a:solidFill>
        <a:latin typeface="+mn-lt"/>
        <a:ea typeface="+mn-ea"/>
        <a:cs typeface="+mn-cs"/>
      </a:defRPr>
    </a:lvl7pPr>
    <a:lvl8pPr marL="3348258" algn="l" defTabSz="956645" rtl="0" eaLnBrk="1" latinLnBrk="0" hangingPunct="1">
      <a:defRPr sz="1300" kern="1200">
        <a:solidFill>
          <a:schemeClr val="tx1"/>
        </a:solidFill>
        <a:latin typeface="+mn-lt"/>
        <a:ea typeface="+mn-ea"/>
        <a:cs typeface="+mn-cs"/>
      </a:defRPr>
    </a:lvl8pPr>
    <a:lvl9pPr marL="3826581" algn="l" defTabSz="95664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1962" cy="3836988"/>
          </a:xfrm>
        </p:spPr>
      </p:sp>
      <p:sp>
        <p:nvSpPr>
          <p:cNvPr id="3" name="Notes Placeholder 2"/>
          <p:cNvSpPr>
            <a:spLocks noGrp="1"/>
          </p:cNvSpPr>
          <p:nvPr>
            <p:ph type="body" idx="1"/>
          </p:nvPr>
        </p:nvSpPr>
        <p:spPr/>
        <p:txBody>
          <a:bodyPr>
            <a:normAutofit/>
          </a:bodyPr>
          <a:lstStyle/>
          <a:p>
            <a:r>
              <a:rPr lang="zh-CN" altLang="en-US" dirty="0" smtClean="0"/>
              <a:t>计划指代在实施工作或采取行动之前预先拟定的具体内容和步骤</a:t>
            </a:r>
            <a:endParaRPr lang="zh-CN" altLang="en-US" dirty="0"/>
          </a:p>
        </p:txBody>
      </p:sp>
      <p:sp>
        <p:nvSpPr>
          <p:cNvPr id="4" name="Slide Number Placeholder 3"/>
          <p:cNvSpPr>
            <a:spLocks noGrp="1"/>
          </p:cNvSpPr>
          <p:nvPr>
            <p:ph type="sldNum" sz="quarter" idx="10"/>
          </p:nvPr>
        </p:nvSpPr>
        <p:spPr/>
        <p:txBody>
          <a:bodyPr/>
          <a:lstStyle/>
          <a:p>
            <a:pPr>
              <a:defRPr/>
            </a:pPr>
            <a:fld id="{5B48D782-AE14-43C4-A165-7AEA6CFD1B04}" type="slidenum">
              <a:rPr lang="zh-TW" altLang="en-US" smtClean="0"/>
              <a:pPr>
                <a:defRPr/>
              </a:pPr>
              <a:t>39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1962" cy="3836988"/>
          </a:xfrm>
        </p:spPr>
      </p:sp>
      <p:sp>
        <p:nvSpPr>
          <p:cNvPr id="3" name="Notes Placeholder 2"/>
          <p:cNvSpPr>
            <a:spLocks noGrp="1"/>
          </p:cNvSpPr>
          <p:nvPr>
            <p:ph type="body" idx="1"/>
          </p:nvPr>
        </p:nvSpPr>
        <p:spPr/>
        <p:txBody>
          <a:bodyPr>
            <a:normAutofit/>
          </a:bodyPr>
          <a:lstStyle/>
          <a:p>
            <a:pPr defTabSz="990478">
              <a:defRPr/>
            </a:pPr>
            <a:r>
              <a:rPr lang="zh-CN" altLang="en-US" dirty="0" smtClean="0"/>
              <a:t>估算的价值体现为它对管理决策的有效支撑程度。</a:t>
            </a:r>
            <a:r>
              <a:rPr lang="en-US" dirty="0" smtClean="0"/>
              <a:t/>
            </a:r>
            <a:br>
              <a:rPr lang="en-US" dirty="0" smtClean="0"/>
            </a:br>
            <a:r>
              <a:rPr lang="zh-CN" altLang="en-US" dirty="0" smtClean="0"/>
              <a:t>有效的估算通常能提供有价值的决策信息，以支撑成本、进程、资源规划等方面的管理决策。</a:t>
            </a:r>
            <a:r>
              <a:rPr lang="en-US" dirty="0" smtClean="0"/>
              <a:t/>
            </a:r>
            <a:br>
              <a:rPr lang="en-US" dirty="0" smtClean="0"/>
            </a:br>
            <a:r>
              <a:rPr lang="zh-CN" altLang="en-US" dirty="0" smtClean="0"/>
              <a:t>另外，估算结论的准确度</a:t>
            </a:r>
            <a:r>
              <a:rPr lang="en-US" dirty="0" smtClean="0"/>
              <a:t>(Accuracy)</a:t>
            </a:r>
            <a:r>
              <a:rPr lang="zh-CN" altLang="en-US" dirty="0" smtClean="0"/>
              <a:t>也会影响它的实际价值。</a:t>
            </a:r>
          </a:p>
          <a:p>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pPr>
              <a:defRPr/>
            </a:pPr>
            <a:fld id="{5B48D782-AE14-43C4-A165-7AEA6CFD1B04}" type="slidenum">
              <a:rPr lang="zh-TW" altLang="en-US" smtClean="0"/>
              <a:pPr>
                <a:defRPr/>
              </a:pPr>
              <a:t>54</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1962" cy="3836988"/>
          </a:xfrm>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5B48D782-AE14-43C4-A165-7AEA6CFD1B04}" type="slidenum">
              <a:rPr lang="zh-TW" altLang="en-US" smtClean="0"/>
              <a:pPr>
                <a:defRPr/>
              </a:pPr>
              <a:t>55</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sp>
        <p:nvSpPr>
          <p:cNvPr id="27" name="Rectangle 26"/>
          <p:cNvSpPr/>
          <p:nvPr userDrawn="1"/>
        </p:nvSpPr>
        <p:spPr>
          <a:xfrm>
            <a:off x="0" y="0"/>
            <a:ext cx="9906000" cy="6858000"/>
          </a:xfrm>
          <a:prstGeom prst="rect">
            <a:avLst/>
          </a:prstGeom>
          <a:solidFill>
            <a:srgbClr val="B5B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dirty="0"/>
          </a:p>
        </p:txBody>
      </p:sp>
      <p:sp>
        <p:nvSpPr>
          <p:cNvPr id="28" name="Rectangle 2"/>
          <p:cNvSpPr>
            <a:spLocks noGrp="1" noChangeArrowheads="1"/>
          </p:cNvSpPr>
          <p:nvPr>
            <p:ph type="ctrTitle"/>
          </p:nvPr>
        </p:nvSpPr>
        <p:spPr>
          <a:xfrm>
            <a:off x="742955" y="2348884"/>
            <a:ext cx="8420101" cy="1154855"/>
          </a:xfrm>
          <a:prstGeom prst="rect">
            <a:avLst/>
          </a:prstGeom>
          <a:solidFill>
            <a:srgbClr val="000000"/>
          </a:solidFill>
        </p:spPr>
        <p:txBody>
          <a:bodyPr/>
          <a:lstStyle>
            <a:lvl1pPr algn="ctr">
              <a:defRPr sz="5000"/>
            </a:lvl1pPr>
          </a:lstStyle>
          <a:p>
            <a:r>
              <a:rPr lang="zh-TW" altLang="en-US" dirty="0"/>
              <a:t>按一下以編輯母片標題樣式</a:t>
            </a:r>
          </a:p>
        </p:txBody>
      </p:sp>
      <p:sp>
        <p:nvSpPr>
          <p:cNvPr id="29" name="Rectangle 28"/>
          <p:cNvSpPr/>
          <p:nvPr userDrawn="1"/>
        </p:nvSpPr>
        <p:spPr>
          <a:xfrm>
            <a:off x="2456728" y="3501010"/>
            <a:ext cx="4992555" cy="72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Tree>
  </p:cSld>
  <p:clrMapOvr>
    <a:masterClrMapping/>
  </p:clrMapOvr>
  <p:transition spd="slow">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首页_重1">
    <p:spTree>
      <p:nvGrpSpPr>
        <p:cNvPr id="1" name=""/>
        <p:cNvGrpSpPr/>
        <p:nvPr/>
      </p:nvGrpSpPr>
      <p:grpSpPr>
        <a:xfrm>
          <a:off x="0" y="0"/>
          <a:ext cx="0" cy="0"/>
          <a:chOff x="0" y="0"/>
          <a:chExt cx="0" cy="0"/>
        </a:xfrm>
      </p:grpSpPr>
      <p:sp>
        <p:nvSpPr>
          <p:cNvPr id="18" name="Rectangle 17"/>
          <p:cNvSpPr/>
          <p:nvPr userDrawn="1"/>
        </p:nvSpPr>
        <p:spPr>
          <a:xfrm>
            <a:off x="0" y="0"/>
            <a:ext cx="9906000" cy="6858000"/>
          </a:xfrm>
          <a:prstGeom prst="rect">
            <a:avLst/>
          </a:prstGeom>
          <a:solidFill>
            <a:srgbClr val="B5B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dirty="0"/>
          </a:p>
        </p:txBody>
      </p:sp>
      <p:sp>
        <p:nvSpPr>
          <p:cNvPr id="19" name="Rectangle 2"/>
          <p:cNvSpPr>
            <a:spLocks noGrp="1" noChangeArrowheads="1"/>
          </p:cNvSpPr>
          <p:nvPr>
            <p:ph type="ctrTitle"/>
          </p:nvPr>
        </p:nvSpPr>
        <p:spPr>
          <a:xfrm>
            <a:off x="742955" y="2348884"/>
            <a:ext cx="8420101" cy="1154855"/>
          </a:xfrm>
          <a:prstGeom prst="rect">
            <a:avLst/>
          </a:prstGeom>
          <a:solidFill>
            <a:schemeClr val="tx1"/>
          </a:solidFill>
        </p:spPr>
        <p:txBody>
          <a:bodyPr/>
          <a:lstStyle>
            <a:lvl1pPr algn="ctr">
              <a:defRPr sz="5000"/>
            </a:lvl1pPr>
          </a:lstStyle>
          <a:p>
            <a:r>
              <a:rPr lang="zh-TW" altLang="en-US" dirty="0"/>
              <a:t>按一下以編輯母片標題樣式</a:t>
            </a:r>
          </a:p>
        </p:txBody>
      </p:sp>
      <p:sp>
        <p:nvSpPr>
          <p:cNvPr id="20" name="Rectangle 19"/>
          <p:cNvSpPr/>
          <p:nvPr userDrawn="1"/>
        </p:nvSpPr>
        <p:spPr>
          <a:xfrm>
            <a:off x="2456728" y="3501010"/>
            <a:ext cx="4992555" cy="7200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endParaRPr lang="zh-CN" altLang="en-US"/>
          </a:p>
        </p:txBody>
      </p:sp>
    </p:spTree>
  </p:cSld>
  <p:clrMapOvr>
    <a:masterClrMapping/>
  </p:clrMapOvr>
  <p:transition spd="slow">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正文">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hasCustomPrompt="1"/>
          </p:nvPr>
        </p:nvSpPr>
        <p:spPr/>
        <p:txBody>
          <a:bodyPr/>
          <a:lstStyle>
            <a:lvl1pPr>
              <a:buSzPct val="100000"/>
              <a:buFont typeface="文鼎CS长美黑" pitchFamily="49" charset="-122"/>
              <a:buChar char="※"/>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endParaRPr lang="zh-TW" altLang="en-US" dirty="0"/>
          </a:p>
        </p:txBody>
      </p:sp>
      <p:sp>
        <p:nvSpPr>
          <p:cNvPr id="5" name="Slide Number Placeholder 5"/>
          <p:cNvSpPr>
            <a:spLocks noGrp="1"/>
          </p:cNvSpPr>
          <p:nvPr>
            <p:ph type="sldNum" sz="quarter" idx="4"/>
          </p:nvPr>
        </p:nvSpPr>
        <p:spPr>
          <a:xfrm>
            <a:off x="8985449" y="6520261"/>
            <a:ext cx="882103" cy="365125"/>
          </a:xfrm>
          <a:prstGeom prst="rect">
            <a:avLst/>
          </a:prstGeom>
        </p:spPr>
        <p:txBody>
          <a:bodyPr vert="horz" lIns="95665" tIns="47832" rIns="95665" bIns="47832" rtlCol="0" anchor="b"/>
          <a:lstStyle>
            <a:lvl1pPr algn="r">
              <a:defRPr sz="2000">
                <a:solidFill>
                  <a:schemeClr val="bg1"/>
                </a:solidFill>
                <a:latin typeface="Impact" pitchFamily="34" charset="0"/>
              </a:defRPr>
            </a:lvl1pPr>
          </a:lstStyle>
          <a:p>
            <a:fld id="{64FEA357-1A1C-4E1E-9A53-504063E4F462}" type="slidenum">
              <a:rPr lang="zh-CN" altLang="en-US" smtClean="0"/>
              <a:pPr/>
              <a:t>‹#›</a:t>
            </a:fld>
            <a:endParaRPr lang="zh-CN" altLang="en-US" dirty="0"/>
          </a:p>
        </p:txBody>
      </p:sp>
    </p:spTree>
  </p:cSld>
  <p:clrMapOvr>
    <a:masterClrMapping/>
  </p:clrMapOvr>
  <p:transition spd="slow">
    <p:blinds/>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名言警句">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2223909" y="2564905"/>
            <a:ext cx="5224164" cy="1440160"/>
          </a:xfrm>
          <a:prstGeom prst="rect">
            <a:avLst/>
          </a:prstGeom>
          <a:gradFill flip="none" rotWithShape="1">
            <a:gsLst>
              <a:gs pos="0">
                <a:srgbClr val="000000"/>
              </a:gs>
              <a:gs pos="39999">
                <a:srgbClr val="0A128C"/>
              </a:gs>
              <a:gs pos="70000">
                <a:srgbClr val="181CC7"/>
              </a:gs>
              <a:gs pos="88000">
                <a:srgbClr val="7005D4"/>
              </a:gs>
              <a:gs pos="100000">
                <a:srgbClr val="8C3D91"/>
              </a:gs>
            </a:gsLst>
            <a:lin ang="16200000" scaled="0"/>
            <a:tileRect/>
          </a:gradFill>
        </p:spPr>
        <p:txBody>
          <a:bodyPr/>
          <a:lstStyle>
            <a:lvl1pPr algn="l">
              <a:defRPr sz="3000"/>
            </a:lvl1pPr>
          </a:lstStyle>
          <a:p>
            <a:r>
              <a:rPr lang="en-US" altLang="zh-CN" dirty="0" smtClean="0"/>
              <a:t>…</a:t>
            </a:r>
            <a:r>
              <a:rPr lang="zh-CN" altLang="en-US" dirty="0" smtClean="0"/>
              <a:t>名言警句</a:t>
            </a:r>
            <a:r>
              <a:rPr lang="en-US" altLang="zh-CN" dirty="0" smtClean="0"/>
              <a:t>…</a:t>
            </a:r>
            <a:endParaRPr lang="zh-TW" altLang="en-US" dirty="0"/>
          </a:p>
        </p:txBody>
      </p:sp>
      <p:sp>
        <p:nvSpPr>
          <p:cNvPr id="5" name="Slide Number Placeholder 5"/>
          <p:cNvSpPr>
            <a:spLocks noGrp="1"/>
          </p:cNvSpPr>
          <p:nvPr>
            <p:ph type="sldNum" sz="quarter" idx="4"/>
          </p:nvPr>
        </p:nvSpPr>
        <p:spPr>
          <a:xfrm>
            <a:off x="9243481" y="6453346"/>
            <a:ext cx="624069" cy="365125"/>
          </a:xfrm>
          <a:prstGeom prst="rect">
            <a:avLst/>
          </a:prstGeom>
        </p:spPr>
        <p:txBody>
          <a:bodyPr vert="horz" lIns="95665" tIns="47832" rIns="95665" bIns="47832" rtlCol="0" anchor="ctr"/>
          <a:lstStyle>
            <a:lvl1pPr algn="r">
              <a:defRPr sz="1500">
                <a:solidFill>
                  <a:schemeClr val="tx1"/>
                </a:solidFill>
              </a:defRPr>
            </a:lvl1pPr>
          </a:lstStyle>
          <a:p>
            <a:fld id="{64FEA357-1A1C-4E1E-9A53-504063E4F462}" type="slidenum">
              <a:rPr lang="zh-CN" altLang="en-US" smtClean="0"/>
              <a:pPr/>
              <a:t>‹#›</a:t>
            </a:fld>
            <a:endParaRPr lang="zh-CN" altLang="en-US" dirty="0"/>
          </a:p>
        </p:txBody>
      </p:sp>
    </p:spTree>
  </p:cSld>
  <p:clrMapOvr>
    <a:masterClrMapping/>
  </p:clrMapOvr>
  <p:transition spd="slow">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最后一页">
    <p:spTree>
      <p:nvGrpSpPr>
        <p:cNvPr id="1" name=""/>
        <p:cNvGrpSpPr/>
        <p:nvPr/>
      </p:nvGrpSpPr>
      <p:grpSpPr>
        <a:xfrm>
          <a:off x="0" y="0"/>
          <a:ext cx="0" cy="0"/>
          <a:chOff x="0" y="0"/>
          <a:chExt cx="0" cy="0"/>
        </a:xfrm>
      </p:grpSpPr>
      <p:sp>
        <p:nvSpPr>
          <p:cNvPr id="12" name="Rectangle 2"/>
          <p:cNvSpPr>
            <a:spLocks noGrp="1" noChangeArrowheads="1"/>
          </p:cNvSpPr>
          <p:nvPr>
            <p:ph type="ctrTitle" hasCustomPrompt="1"/>
          </p:nvPr>
        </p:nvSpPr>
        <p:spPr>
          <a:xfrm>
            <a:off x="2144694" y="2348885"/>
            <a:ext cx="5538614" cy="1584175"/>
          </a:xfrm>
          <a:prstGeom prst="rect">
            <a:avLst/>
          </a:prstGeom>
          <a:noFill/>
          <a:ln>
            <a:noFill/>
          </a:ln>
        </p:spPr>
        <p:txBody>
          <a:bodyPr/>
          <a:lstStyle>
            <a:lvl1pPr algn="ctr">
              <a:defRPr sz="10000" i="1">
                <a:solidFill>
                  <a:srgbClr val="FF0000"/>
                </a:solidFill>
                <a:latin typeface="方正粗倩简体" pitchFamily="65" charset="-122"/>
                <a:ea typeface="方正粗倩简体" pitchFamily="65" charset="-122"/>
              </a:defRPr>
            </a:lvl1pPr>
          </a:lstStyle>
          <a:p>
            <a:r>
              <a:rPr lang="en-US" altLang="zh-CN" sz="14400" dirty="0" smtClean="0">
                <a:latin typeface="Forte" pitchFamily="66" charset="0"/>
              </a:rPr>
              <a:t>Q &amp; A</a:t>
            </a:r>
            <a:endParaRPr lang="zh-TW" altLang="en-US" dirty="0"/>
          </a:p>
        </p:txBody>
      </p:sp>
    </p:spTree>
  </p:cSld>
  <p:clrMapOvr>
    <a:masterClrMapping/>
  </p:clrMapOvr>
  <p:transition spd="slow">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空页">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9243481" y="6520261"/>
            <a:ext cx="624069" cy="365125"/>
          </a:xfrm>
          <a:prstGeom prst="rect">
            <a:avLst/>
          </a:prstGeom>
        </p:spPr>
        <p:txBody>
          <a:bodyPr vert="horz" lIns="95665" tIns="47832" rIns="95665" bIns="47832" rtlCol="0" anchor="ctr"/>
          <a:lstStyle>
            <a:lvl1pPr algn="r">
              <a:defRPr sz="2000">
                <a:solidFill>
                  <a:schemeClr val="tx1"/>
                </a:solidFill>
              </a:defRPr>
            </a:lvl1pPr>
          </a:lstStyle>
          <a:p>
            <a:fld id="{64FEA357-1A1C-4E1E-9A53-504063E4F462}" type="slidenum">
              <a:rPr lang="zh-CN" altLang="en-US" smtClean="0"/>
              <a:pPr/>
              <a:t>‹#›</a:t>
            </a:fld>
            <a:endParaRPr lang="zh-CN" altLang="en-US" dirty="0"/>
          </a:p>
        </p:txBody>
      </p:sp>
    </p:spTree>
  </p:cSld>
  <p:clrMapOvr>
    <a:masterClrMapping/>
  </p:clrMapOvr>
  <p:transition spd="slow">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 name="Rectangle 2"/>
          <p:cNvSpPr txBox="1">
            <a:spLocks noChangeArrowheads="1"/>
          </p:cNvSpPr>
          <p:nvPr userDrawn="1"/>
        </p:nvSpPr>
        <p:spPr bwMode="auto">
          <a:xfrm>
            <a:off x="3626855" y="6525346"/>
            <a:ext cx="6279147" cy="332657"/>
          </a:xfrm>
          <a:custGeom>
            <a:avLst/>
            <a:gdLst>
              <a:gd name="connsiteX0" fmla="*/ 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0 w 5796136"/>
              <a:gd name="connsiteY4" fmla="*/ 0 h 404664"/>
              <a:gd name="connsiteX0" fmla="*/ 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0 w 5796136"/>
              <a:gd name="connsiteY4" fmla="*/ 0 h 404664"/>
              <a:gd name="connsiteX0" fmla="*/ 360040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360040 w 5796136"/>
              <a:gd name="connsiteY4" fmla="*/ 0 h 404664"/>
              <a:gd name="connsiteX0" fmla="*/ 576064 w 5796136"/>
              <a:gd name="connsiteY0" fmla="*/ 0 h 404664"/>
              <a:gd name="connsiteX1" fmla="*/ 5796136 w 5796136"/>
              <a:gd name="connsiteY1" fmla="*/ 0 h 404664"/>
              <a:gd name="connsiteX2" fmla="*/ 5796136 w 5796136"/>
              <a:gd name="connsiteY2" fmla="*/ 404664 h 404664"/>
              <a:gd name="connsiteX3" fmla="*/ 0 w 5796136"/>
              <a:gd name="connsiteY3" fmla="*/ 404664 h 404664"/>
              <a:gd name="connsiteX4" fmla="*/ 576064 w 5796136"/>
              <a:gd name="connsiteY4" fmla="*/ 0 h 404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6136" h="404664">
                <a:moveTo>
                  <a:pt x="576064" y="0"/>
                </a:moveTo>
                <a:lnTo>
                  <a:pt x="5796136" y="0"/>
                </a:lnTo>
                <a:lnTo>
                  <a:pt x="5796136" y="404664"/>
                </a:lnTo>
                <a:lnTo>
                  <a:pt x="0" y="404664"/>
                </a:lnTo>
                <a:cubicBezTo>
                  <a:pt x="0" y="269776"/>
                  <a:pt x="764419" y="124453"/>
                  <a:pt x="576064" y="0"/>
                </a:cubicBezTo>
                <a:close/>
              </a:path>
            </a:pathLst>
          </a:custGeom>
          <a:gradFill flip="none" rotWithShape="1">
            <a:gsLst>
              <a:gs pos="0">
                <a:srgbClr val="000000"/>
              </a:gs>
              <a:gs pos="20000">
                <a:srgbClr val="000040"/>
              </a:gs>
              <a:gs pos="50000">
                <a:srgbClr val="400040"/>
              </a:gs>
              <a:gs pos="75000">
                <a:srgbClr val="8F0040"/>
              </a:gs>
              <a:gs pos="89999">
                <a:srgbClr val="F27300"/>
              </a:gs>
              <a:gs pos="100000">
                <a:srgbClr val="FFBF00"/>
              </a:gs>
            </a:gsLst>
            <a:lin ang="10800000" scaled="1"/>
            <a:tileRect/>
          </a:gradFill>
          <a:ln w="9525">
            <a:noFill/>
            <a:miter lim="800000"/>
            <a:headEnd/>
            <a:tailEnd/>
          </a:ln>
        </p:spPr>
        <p:txBody>
          <a:bodyPr vert="horz" wrap="square" lIns="95665" tIns="47832" rIns="95665" bIns="47832" numCol="1" anchor="ctr" anchorCtr="0" compatLnSpc="1">
            <a:prstTxWarp prst="textNoShape">
              <a:avLst/>
            </a:prstTxWarp>
          </a:bodyPr>
          <a:lstStyle/>
          <a:p>
            <a:pPr marL="0" marR="0" lvl="0" indent="0" algn="l" defTabSz="956645" rtl="0" eaLnBrk="0" fontAlgn="base" latinLnBrk="0" hangingPunct="0">
              <a:lnSpc>
                <a:spcPct val="100000"/>
              </a:lnSpc>
              <a:spcBef>
                <a:spcPct val="0"/>
              </a:spcBef>
              <a:spcAft>
                <a:spcPct val="0"/>
              </a:spcAft>
              <a:buClrTx/>
              <a:buSzTx/>
              <a:buFontTx/>
              <a:buNone/>
              <a:tabLst/>
              <a:defRPr/>
            </a:pPr>
            <a:endParaRPr kumimoji="1" lang="zh-TW" altLang="en-US" sz="4200" b="0" i="0" u="none" strike="noStrike" kern="0" cap="none" spc="0" normalizeH="0" baseline="0" noProof="0" dirty="0" smtClean="0">
              <a:ln>
                <a:noFill/>
              </a:ln>
              <a:solidFill>
                <a:srgbClr val="FFFF15"/>
              </a:solidFill>
              <a:effectLst/>
              <a:uLnTx/>
              <a:uFillTx/>
              <a:latin typeface="+mj-lt"/>
              <a:ea typeface="文鼎CS长美黑" pitchFamily="49" charset="-122"/>
              <a:cs typeface="+mj-cs"/>
            </a:endParaRPr>
          </a:p>
        </p:txBody>
      </p:sp>
      <p:sp>
        <p:nvSpPr>
          <p:cNvPr id="52228" name="AutoShape 4"/>
          <p:cNvSpPr>
            <a:spLocks noChangeArrowheads="1"/>
          </p:cNvSpPr>
          <p:nvPr/>
        </p:nvSpPr>
        <p:spPr bwMode="auto">
          <a:xfrm flipV="1">
            <a:off x="0" y="692698"/>
            <a:ext cx="7995338" cy="14401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path path="circle">
              <a:fillToRect l="50000" t="50000" r="50000" b="50000"/>
            </a:path>
            <a:tileRect/>
          </a:gradFill>
          <a:ln w="9525">
            <a:solidFill>
              <a:schemeClr val="accent2"/>
            </a:solidFill>
            <a:round/>
            <a:headEnd/>
            <a:tailEnd/>
          </a:ln>
        </p:spPr>
        <p:txBody>
          <a:bodyPr lIns="95665" tIns="47832" rIns="95665" bIns="47832"/>
          <a:lstStyle/>
          <a:p>
            <a:pPr>
              <a:defRPr/>
            </a:pPr>
            <a:endParaRPr kumimoji="0" lang="zh-TW" altLang="zh-TW" sz="2500" dirty="0">
              <a:latin typeface="Times New Roman" pitchFamily="18" charset="0"/>
            </a:endParaRPr>
          </a:p>
        </p:txBody>
      </p:sp>
      <p:sp>
        <p:nvSpPr>
          <p:cNvPr id="1026" name="Rectangle 2"/>
          <p:cNvSpPr>
            <a:spLocks noGrp="1" noChangeArrowheads="1"/>
          </p:cNvSpPr>
          <p:nvPr>
            <p:ph type="title"/>
          </p:nvPr>
        </p:nvSpPr>
        <p:spPr bwMode="auto">
          <a:xfrm>
            <a:off x="3" y="3"/>
            <a:ext cx="8422967" cy="764701"/>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gradFill flip="none" rotWithShape="1">
            <a:gsLst>
              <a:gs pos="0">
                <a:srgbClr val="000000"/>
              </a:gs>
              <a:gs pos="20000">
                <a:srgbClr val="000040"/>
              </a:gs>
              <a:gs pos="50000">
                <a:srgbClr val="400040"/>
              </a:gs>
              <a:gs pos="75000">
                <a:srgbClr val="8F0040"/>
              </a:gs>
              <a:gs pos="89999">
                <a:srgbClr val="F27300"/>
              </a:gs>
              <a:gs pos="100000">
                <a:srgbClr val="FFBF00"/>
              </a:gs>
            </a:gsLst>
            <a:lin ang="0" scaled="1"/>
            <a:tileRect/>
          </a:gradFill>
          <a:ln w="9525">
            <a:noFill/>
            <a:miter lim="800000"/>
            <a:headEnd/>
            <a:tailEnd/>
          </a:ln>
        </p:spPr>
        <p:txBody>
          <a:bodyPr vert="horz" wrap="square" lIns="95665" tIns="47832" rIns="95665" bIns="47832" numCol="1" anchor="ctr" anchorCtr="0" compatLnSpc="1">
            <a:prstTxWarp prst="textNoShape">
              <a:avLst/>
            </a:prstTxWarp>
          </a:bodyPr>
          <a:lstStyle/>
          <a:p>
            <a:pPr lvl="0"/>
            <a:r>
              <a:rPr lang="zh-CN" altLang="en-US" dirty="0" smtClean="0"/>
              <a:t>题目</a:t>
            </a:r>
            <a:endParaRPr lang="zh-TW" altLang="en-US" dirty="0" smtClean="0"/>
          </a:p>
        </p:txBody>
      </p:sp>
      <p:sp>
        <p:nvSpPr>
          <p:cNvPr id="1027" name="Rectangle 3"/>
          <p:cNvSpPr>
            <a:spLocks noGrp="1" noChangeArrowheads="1"/>
          </p:cNvSpPr>
          <p:nvPr>
            <p:ph type="body" idx="1"/>
          </p:nvPr>
        </p:nvSpPr>
        <p:spPr bwMode="auto">
          <a:xfrm>
            <a:off x="344488" y="1052736"/>
            <a:ext cx="9217024" cy="5328592"/>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lvl="0"/>
            <a:r>
              <a:rPr lang="zh-CN" altLang="en-US" dirty="0" smtClean="0"/>
              <a:t>子标题</a:t>
            </a:r>
            <a:endParaRPr lang="zh-TW" altLang="en-US" dirty="0" smtClean="0"/>
          </a:p>
          <a:p>
            <a:pPr lvl="1"/>
            <a:r>
              <a:rPr lang="zh-TW" altLang="en-US" dirty="0" smtClean="0"/>
              <a:t>第二層</a:t>
            </a:r>
            <a:r>
              <a:rPr lang="en-US" altLang="zh-CN" dirty="0" err="1" smtClean="0"/>
              <a:t>dd</a:t>
            </a:r>
            <a:endParaRPr lang="zh-TW" altLang="en-US" dirty="0" smtClean="0"/>
          </a:p>
          <a:p>
            <a:pPr lvl="2"/>
            <a:r>
              <a:rPr lang="zh-TW" altLang="en-US" dirty="0" smtClean="0"/>
              <a:t>第三層</a:t>
            </a:r>
            <a:r>
              <a:rPr lang="en-US" altLang="zh-CN" dirty="0" err="1" smtClean="0"/>
              <a:t>dd</a:t>
            </a:r>
            <a:endParaRPr lang="zh-TW" altLang="en-US" dirty="0" smtClean="0"/>
          </a:p>
        </p:txBody>
      </p:sp>
      <p:sp>
        <p:nvSpPr>
          <p:cNvPr id="12" name="Slide Number Placeholder 5"/>
          <p:cNvSpPr>
            <a:spLocks noGrp="1"/>
          </p:cNvSpPr>
          <p:nvPr>
            <p:ph type="sldNum" sz="quarter" idx="4"/>
          </p:nvPr>
        </p:nvSpPr>
        <p:spPr>
          <a:xfrm>
            <a:off x="8985449" y="6520253"/>
            <a:ext cx="882103" cy="365133"/>
          </a:xfrm>
          <a:prstGeom prst="rect">
            <a:avLst/>
          </a:prstGeom>
        </p:spPr>
        <p:txBody>
          <a:bodyPr vert="horz" lIns="95665" tIns="47832" rIns="95665" bIns="47832" rtlCol="0" anchor="b"/>
          <a:lstStyle>
            <a:lvl1pPr algn="r">
              <a:defRPr sz="2000">
                <a:solidFill>
                  <a:schemeClr val="bg1"/>
                </a:solidFill>
                <a:latin typeface="Impact" pitchFamily="34" charset="0"/>
              </a:defRPr>
            </a:lvl1pPr>
          </a:lstStyle>
          <a:p>
            <a:fld id="{64FEA357-1A1C-4E1E-9A53-504063E4F462}" type="slidenum">
              <a:rPr lang="zh-CN" altLang="en-US" smtClean="0"/>
              <a:pPr/>
              <a:t>‹#›</a:t>
            </a:fld>
            <a:endParaRPr lang="zh-CN" altLang="en-US" dirty="0"/>
          </a:p>
        </p:txBody>
      </p:sp>
      <p:pic>
        <p:nvPicPr>
          <p:cNvPr id="13" name="Picture 12" descr="C:\Users\SECBOK\Desktop\SECBOK-logo.png"/>
          <p:cNvPicPr>
            <a:picLocks noChangeAspect="1" noChangeArrowheads="1"/>
          </p:cNvPicPr>
          <p:nvPr userDrawn="1"/>
        </p:nvPicPr>
        <p:blipFill>
          <a:blip r:embed="rId8" cstate="print"/>
          <a:srcRect/>
          <a:stretch>
            <a:fillRect/>
          </a:stretch>
        </p:blipFill>
        <p:spPr bwMode="auto">
          <a:xfrm flipH="1">
            <a:off x="8307374" y="-810"/>
            <a:ext cx="1542358" cy="1485596"/>
          </a:xfrm>
          <a:prstGeom prst="rect">
            <a:avLst/>
          </a:prstGeom>
          <a:noFill/>
        </p:spPr>
      </p:pic>
    </p:spTree>
  </p:cSld>
  <p:clrMap bg1="lt1" tx1="dk1" bg2="lt2" tx2="dk2" accent1="accent1" accent2="accent2" accent3="accent3" accent4="accent4" accent5="accent5" accent6="accent6" hlink="hlink" folHlink="folHlink"/>
  <p:sldLayoutIdLst>
    <p:sldLayoutId id="2147483817" r:id="rId1"/>
    <p:sldLayoutId id="2147483822" r:id="rId2"/>
    <p:sldLayoutId id="2147483818" r:id="rId3"/>
    <p:sldLayoutId id="2147483819" r:id="rId4"/>
    <p:sldLayoutId id="2147483820" r:id="rId5"/>
    <p:sldLayoutId id="2147483821" r:id="rId6"/>
  </p:sldLayoutIdLst>
  <p:transition spd="slow">
    <p:randomBar dir="vert"/>
  </p:transition>
  <p:timing>
    <p:tnLst>
      <p:par>
        <p:cTn id="1" dur="indefinite" restart="never" nodeType="tmRoot"/>
      </p:par>
    </p:tnLst>
  </p:timing>
  <p:hf hdr="0" ftr="0" dt="0"/>
  <p:txStyles>
    <p:titleStyle>
      <a:lvl1pPr algn="l" rtl="0" eaLnBrk="0" fontAlgn="base" hangingPunct="0">
        <a:spcBef>
          <a:spcPct val="0"/>
        </a:spcBef>
        <a:spcAft>
          <a:spcPct val="0"/>
        </a:spcAft>
        <a:defRPr kumimoji="1" sz="4200">
          <a:solidFill>
            <a:schemeClr val="bg1"/>
          </a:solidFill>
          <a:latin typeface="+mj-lt"/>
          <a:ea typeface="文鼎CS长美黑" pitchFamily="49" charset="-122"/>
          <a:cs typeface="+mj-cs"/>
        </a:defRPr>
      </a:lvl1pPr>
      <a:lvl2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2pPr>
      <a:lvl3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3pPr>
      <a:lvl4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4pPr>
      <a:lvl5pPr algn="l" rtl="0" eaLnBrk="0" fontAlgn="base" hangingPunct="0">
        <a:spcBef>
          <a:spcPct val="0"/>
        </a:spcBef>
        <a:spcAft>
          <a:spcPct val="0"/>
        </a:spcAft>
        <a:defRPr kumimoji="1" sz="4000">
          <a:solidFill>
            <a:schemeClr val="tx2"/>
          </a:solidFill>
          <a:latin typeface="Verdana" pitchFamily="34" charset="0"/>
          <a:ea typeface="新細明體" pitchFamily="18" charset="-120"/>
        </a:defRPr>
      </a:lvl5pPr>
      <a:lvl6pPr marL="478323" algn="l" rtl="0" fontAlgn="base">
        <a:spcBef>
          <a:spcPct val="0"/>
        </a:spcBef>
        <a:spcAft>
          <a:spcPct val="0"/>
        </a:spcAft>
        <a:defRPr kumimoji="1" sz="4000">
          <a:solidFill>
            <a:schemeClr val="tx2"/>
          </a:solidFill>
          <a:latin typeface="Verdana" pitchFamily="34" charset="0"/>
          <a:ea typeface="新細明體" pitchFamily="18" charset="-120"/>
        </a:defRPr>
      </a:lvl6pPr>
      <a:lvl7pPr marL="956645" algn="l" rtl="0" fontAlgn="base">
        <a:spcBef>
          <a:spcPct val="0"/>
        </a:spcBef>
        <a:spcAft>
          <a:spcPct val="0"/>
        </a:spcAft>
        <a:defRPr kumimoji="1" sz="4000">
          <a:solidFill>
            <a:schemeClr val="tx2"/>
          </a:solidFill>
          <a:latin typeface="Verdana" pitchFamily="34" charset="0"/>
          <a:ea typeface="新細明體" pitchFamily="18" charset="-120"/>
        </a:defRPr>
      </a:lvl7pPr>
      <a:lvl8pPr marL="1434968" algn="l" rtl="0" fontAlgn="base">
        <a:spcBef>
          <a:spcPct val="0"/>
        </a:spcBef>
        <a:spcAft>
          <a:spcPct val="0"/>
        </a:spcAft>
        <a:defRPr kumimoji="1" sz="4000">
          <a:solidFill>
            <a:schemeClr val="tx2"/>
          </a:solidFill>
          <a:latin typeface="Verdana" pitchFamily="34" charset="0"/>
          <a:ea typeface="新細明體" pitchFamily="18" charset="-120"/>
        </a:defRPr>
      </a:lvl8pPr>
      <a:lvl9pPr marL="1913291" algn="l" rtl="0" fontAlgn="base">
        <a:spcBef>
          <a:spcPct val="0"/>
        </a:spcBef>
        <a:spcAft>
          <a:spcPct val="0"/>
        </a:spcAft>
        <a:defRPr kumimoji="1" sz="4000">
          <a:solidFill>
            <a:schemeClr val="tx2"/>
          </a:solidFill>
          <a:latin typeface="Verdana" pitchFamily="34" charset="0"/>
          <a:ea typeface="新細明體" pitchFamily="18" charset="-120"/>
        </a:defRPr>
      </a:lvl9pPr>
    </p:titleStyle>
    <p:bodyStyle>
      <a:lvl1pPr marL="491609" indent="-491609" algn="l" rtl="0" eaLnBrk="0" fontAlgn="base" hangingPunct="0">
        <a:spcBef>
          <a:spcPct val="20000"/>
        </a:spcBef>
        <a:spcAft>
          <a:spcPct val="0"/>
        </a:spcAft>
        <a:buClr>
          <a:srgbClr val="C00000"/>
        </a:buClr>
        <a:buSzPct val="100000"/>
        <a:buFont typeface="文鼎CS长美黑" pitchFamily="49" charset="-122"/>
        <a:buChar char="※"/>
        <a:defRPr kumimoji="1" sz="3200">
          <a:solidFill>
            <a:schemeClr val="tx1"/>
          </a:solidFill>
          <a:latin typeface="微软雅黑" pitchFamily="34" charset="-122"/>
          <a:ea typeface="微软雅黑" pitchFamily="34" charset="-122"/>
          <a:cs typeface="+mn-cs"/>
        </a:defRPr>
      </a:lvl1pPr>
      <a:lvl2pPr marL="950002" indent="-456732" algn="l" rtl="0" eaLnBrk="0" fontAlgn="base" hangingPunct="0">
        <a:spcBef>
          <a:spcPct val="20000"/>
        </a:spcBef>
        <a:spcAft>
          <a:spcPct val="0"/>
        </a:spcAft>
        <a:buClr>
          <a:schemeClr val="accent2"/>
        </a:buClr>
        <a:buSzPct val="80000"/>
        <a:buFont typeface="Wingdings" pitchFamily="2" charset="2"/>
        <a:buChar char="Ø"/>
        <a:defRPr kumimoji="1" sz="3000">
          <a:solidFill>
            <a:schemeClr val="tx1"/>
          </a:solidFill>
          <a:latin typeface="方正精楷简体" pitchFamily="2" charset="-122"/>
          <a:ea typeface="方正精楷简体" pitchFamily="2" charset="-122"/>
        </a:defRPr>
      </a:lvl2pPr>
      <a:lvl3pPr marL="1365213" indent="-413550" algn="l" rtl="0" eaLnBrk="0" fontAlgn="base" hangingPunct="0">
        <a:spcBef>
          <a:spcPct val="20000"/>
        </a:spcBef>
        <a:spcAft>
          <a:spcPct val="0"/>
        </a:spcAft>
        <a:buClr>
          <a:schemeClr val="accent2"/>
        </a:buClr>
        <a:buSzPct val="100000"/>
        <a:buFont typeface="Wingdings" pitchFamily="2" charset="2"/>
        <a:buChar char="ü"/>
        <a:defRPr kumimoji="1" sz="2800">
          <a:solidFill>
            <a:schemeClr val="tx1"/>
          </a:solidFill>
          <a:latin typeface="方正精宋简体" pitchFamily="2" charset="-122"/>
          <a:ea typeface="方正精宋简体" pitchFamily="2" charset="-122"/>
        </a:defRPr>
      </a:lvl3pPr>
      <a:lvl4pPr marL="1772119" indent="-405246" algn="l" rtl="0" eaLnBrk="0" fontAlgn="base" hangingPunct="0">
        <a:spcBef>
          <a:spcPct val="20000"/>
        </a:spcBef>
        <a:spcAft>
          <a:spcPct val="0"/>
        </a:spcAft>
        <a:buClr>
          <a:schemeClr val="accent2"/>
        </a:buClr>
        <a:buFont typeface="Wingdings" pitchFamily="2" charset="2"/>
        <a:buChar char="n"/>
        <a:defRPr kumimoji="1" sz="2100">
          <a:solidFill>
            <a:schemeClr val="tx1"/>
          </a:solidFill>
          <a:latin typeface="+mn-lt"/>
          <a:ea typeface="+mn-ea"/>
        </a:defRPr>
      </a:lvl4pPr>
      <a:lvl5pPr marL="2190652" indent="-416872" algn="l" rtl="0" eaLnBrk="0" fontAlgn="base" hangingPunct="0">
        <a:spcBef>
          <a:spcPct val="25000"/>
        </a:spcBef>
        <a:spcAft>
          <a:spcPct val="0"/>
        </a:spcAft>
        <a:buClr>
          <a:schemeClr val="accent2"/>
        </a:buClr>
        <a:buFont typeface="Wingdings" pitchFamily="2" charset="2"/>
        <a:buChar char="§"/>
        <a:defRPr kumimoji="1" sz="2100">
          <a:solidFill>
            <a:schemeClr val="tx1"/>
          </a:solidFill>
          <a:latin typeface="+mn-lt"/>
          <a:ea typeface="+mn-ea"/>
        </a:defRPr>
      </a:lvl5pPr>
      <a:lvl6pPr marL="2668974"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6pPr>
      <a:lvl7pPr marL="3147297"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7pPr>
      <a:lvl8pPr marL="3625620"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8pPr>
      <a:lvl9pPr marL="4103942" indent="-416872" algn="l" rtl="0" fontAlgn="base">
        <a:spcBef>
          <a:spcPct val="25000"/>
        </a:spcBef>
        <a:spcAft>
          <a:spcPct val="0"/>
        </a:spcAft>
        <a:buClr>
          <a:schemeClr val="accent2"/>
        </a:buClr>
        <a:buFont typeface="Wingdings" pitchFamily="2" charset="2"/>
        <a:buChar char="§"/>
        <a:defRPr kumimoji="1" sz="2100">
          <a:solidFill>
            <a:schemeClr val="tx1"/>
          </a:solidFill>
          <a:latin typeface="+mn-lt"/>
          <a:ea typeface="+mn-ea"/>
        </a:defRPr>
      </a:lvl9pPr>
    </p:bodyStyle>
    <p:otherStyle>
      <a:defPPr>
        <a:defRPr lang="zh-TW"/>
      </a:defPPr>
      <a:lvl1pPr marL="0" algn="l" defTabSz="956645" rtl="0" eaLnBrk="1" latinLnBrk="0" hangingPunct="1">
        <a:defRPr sz="1900" kern="1200">
          <a:solidFill>
            <a:schemeClr val="tx1"/>
          </a:solidFill>
          <a:latin typeface="+mn-lt"/>
          <a:ea typeface="+mn-ea"/>
          <a:cs typeface="+mn-cs"/>
        </a:defRPr>
      </a:lvl1pPr>
      <a:lvl2pPr marL="478323" algn="l" defTabSz="956645" rtl="0" eaLnBrk="1" latinLnBrk="0" hangingPunct="1">
        <a:defRPr sz="1900" kern="1200">
          <a:solidFill>
            <a:schemeClr val="tx1"/>
          </a:solidFill>
          <a:latin typeface="+mn-lt"/>
          <a:ea typeface="+mn-ea"/>
          <a:cs typeface="+mn-cs"/>
        </a:defRPr>
      </a:lvl2pPr>
      <a:lvl3pPr marL="956645" algn="l" defTabSz="956645" rtl="0" eaLnBrk="1" latinLnBrk="0" hangingPunct="1">
        <a:defRPr sz="1900" kern="1200">
          <a:solidFill>
            <a:schemeClr val="tx1"/>
          </a:solidFill>
          <a:latin typeface="+mn-lt"/>
          <a:ea typeface="+mn-ea"/>
          <a:cs typeface="+mn-cs"/>
        </a:defRPr>
      </a:lvl3pPr>
      <a:lvl4pPr marL="1434968" algn="l" defTabSz="956645" rtl="0" eaLnBrk="1" latinLnBrk="0" hangingPunct="1">
        <a:defRPr sz="1900" kern="1200">
          <a:solidFill>
            <a:schemeClr val="tx1"/>
          </a:solidFill>
          <a:latin typeface="+mn-lt"/>
          <a:ea typeface="+mn-ea"/>
          <a:cs typeface="+mn-cs"/>
        </a:defRPr>
      </a:lvl4pPr>
      <a:lvl5pPr marL="1913291" algn="l" defTabSz="956645" rtl="0" eaLnBrk="1" latinLnBrk="0" hangingPunct="1">
        <a:defRPr sz="1900" kern="1200">
          <a:solidFill>
            <a:schemeClr val="tx1"/>
          </a:solidFill>
          <a:latin typeface="+mn-lt"/>
          <a:ea typeface="+mn-ea"/>
          <a:cs typeface="+mn-cs"/>
        </a:defRPr>
      </a:lvl5pPr>
      <a:lvl6pPr marL="2391613" algn="l" defTabSz="956645" rtl="0" eaLnBrk="1" latinLnBrk="0" hangingPunct="1">
        <a:defRPr sz="1900" kern="1200">
          <a:solidFill>
            <a:schemeClr val="tx1"/>
          </a:solidFill>
          <a:latin typeface="+mn-lt"/>
          <a:ea typeface="+mn-ea"/>
          <a:cs typeface="+mn-cs"/>
        </a:defRPr>
      </a:lvl6pPr>
      <a:lvl7pPr marL="2869936" algn="l" defTabSz="956645" rtl="0" eaLnBrk="1" latinLnBrk="0" hangingPunct="1">
        <a:defRPr sz="1900" kern="1200">
          <a:solidFill>
            <a:schemeClr val="tx1"/>
          </a:solidFill>
          <a:latin typeface="+mn-lt"/>
          <a:ea typeface="+mn-ea"/>
          <a:cs typeface="+mn-cs"/>
        </a:defRPr>
      </a:lvl7pPr>
      <a:lvl8pPr marL="3348258" algn="l" defTabSz="956645" rtl="0" eaLnBrk="1" latinLnBrk="0" hangingPunct="1">
        <a:defRPr sz="1900" kern="1200">
          <a:solidFill>
            <a:schemeClr val="tx1"/>
          </a:solidFill>
          <a:latin typeface="+mn-lt"/>
          <a:ea typeface="+mn-ea"/>
          <a:cs typeface="+mn-cs"/>
        </a:defRPr>
      </a:lvl8pPr>
      <a:lvl9pPr marL="3826581" algn="l" defTabSz="95664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www.mccarthyshow.com/aboutus/" TargetMode="Externa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en.wikipedia.org/wiki/Tom_DeMarco"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rspa.com/about/"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906000" cy="6858000"/>
          </a:xfrm>
          <a:prstGeom prst="rect">
            <a:avLst/>
          </a:prstGeom>
          <a:solidFill>
            <a:schemeClr val="tx1"/>
          </a:solidFill>
        </p:spPr>
        <p:txBody>
          <a:bodyPr lIns="95665" tIns="47832" rIns="95665" bIns="47832" anchor="ctr"/>
          <a:lstStyle/>
          <a:p>
            <a:pPr algn="ctr" defTabSz="956645" eaLnBrk="0" hangingPunct="0">
              <a:defRPr/>
            </a:pPr>
            <a:r>
              <a:rPr lang="zh-CN" altLang="en-US" sz="7500" kern="0" dirty="0" smtClean="0">
                <a:solidFill>
                  <a:srgbClr val="FFFF15"/>
                </a:solidFill>
                <a:latin typeface="+mj-lt"/>
                <a:ea typeface="文鼎CS长美黑" pitchFamily="49" charset="-122"/>
                <a:cs typeface="+mj-cs"/>
              </a:rPr>
              <a:t>第八讲</a:t>
            </a:r>
            <a:endParaRPr lang="en-US" altLang="zh-CN" sz="7500" kern="0" dirty="0" smtClean="0">
              <a:solidFill>
                <a:srgbClr val="FFFF15"/>
              </a:solidFill>
              <a:latin typeface="+mj-lt"/>
              <a:ea typeface="文鼎CS长美黑" pitchFamily="49" charset="-122"/>
              <a:cs typeface="+mj-cs"/>
            </a:endParaRPr>
          </a:p>
          <a:p>
            <a:pPr algn="ctr" defTabSz="956645" eaLnBrk="0" hangingPunct="0">
              <a:defRPr/>
            </a:pPr>
            <a:r>
              <a:rPr lang="en-US" altLang="zh-CN" sz="2900" kern="0" dirty="0" smtClean="0">
                <a:solidFill>
                  <a:srgbClr val="FFFF15"/>
                </a:solidFill>
                <a:latin typeface="+mj-lt"/>
                <a:ea typeface="文鼎CS长美黑" pitchFamily="49" charset="-122"/>
                <a:cs typeface="+mj-cs"/>
              </a:rPr>
              <a:t/>
            </a:r>
            <a:br>
              <a:rPr lang="en-US" altLang="zh-CN" sz="2900" kern="0" dirty="0" smtClean="0">
                <a:solidFill>
                  <a:srgbClr val="FFFF15"/>
                </a:solidFill>
                <a:latin typeface="+mj-lt"/>
                <a:ea typeface="文鼎CS长美黑" pitchFamily="49" charset="-122"/>
                <a:cs typeface="+mj-cs"/>
              </a:rPr>
            </a:br>
            <a:r>
              <a:rPr lang="zh-CN" altLang="en-US" sz="7500" kern="0" dirty="0" smtClean="0">
                <a:solidFill>
                  <a:srgbClr val="FFFF15"/>
                </a:solidFill>
                <a:latin typeface="+mj-lt"/>
                <a:ea typeface="文鼎CS长美黑" pitchFamily="49" charset="-122"/>
                <a:cs typeface="+mj-cs"/>
              </a:rPr>
              <a:t>项目管理</a:t>
            </a:r>
            <a:endParaRPr lang="zh-CN" altLang="en-US" sz="7500" kern="0" dirty="0">
              <a:solidFill>
                <a:srgbClr val="FFFF15"/>
              </a:solidFill>
              <a:latin typeface="+mj-lt"/>
              <a:ea typeface="文鼎CS长美黑" pitchFamily="49" charset="-122"/>
              <a:cs typeface="+mj-cs"/>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成功和失败管理的特征</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a:t>
            </a:fld>
            <a:endParaRPr lang="zh-CN" altLang="en-US" dirty="0"/>
          </a:p>
        </p:txBody>
      </p:sp>
      <p:pic>
        <p:nvPicPr>
          <p:cNvPr id="28674" name="Picture 2"/>
          <p:cNvPicPr>
            <a:picLocks noChangeAspect="1" noChangeArrowheads="1"/>
          </p:cNvPicPr>
          <p:nvPr/>
        </p:nvPicPr>
        <p:blipFill>
          <a:blip r:embed="rId2" cstate="print"/>
          <a:srcRect/>
          <a:stretch>
            <a:fillRect/>
          </a:stretch>
        </p:blipFill>
        <p:spPr bwMode="auto">
          <a:xfrm>
            <a:off x="506513" y="1678663"/>
            <a:ext cx="8760619" cy="3838575"/>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个体成长模式</a:t>
            </a:r>
            <a:endParaRPr lang="zh-CN" altLang="en-US" dirty="0"/>
          </a:p>
        </p:txBody>
      </p:sp>
      <p:sp>
        <p:nvSpPr>
          <p:cNvPr id="3" name="Content Placeholder 2"/>
          <p:cNvSpPr>
            <a:spLocks noGrp="1"/>
          </p:cNvSpPr>
          <p:nvPr>
            <p:ph idx="1"/>
          </p:nvPr>
        </p:nvSpPr>
        <p:spPr/>
        <p:txBody>
          <a:bodyPr/>
          <a:lstStyle/>
          <a:p>
            <a:r>
              <a:rPr lang="en-US" altLang="zh-CN" sz="2900" dirty="0" smtClean="0"/>
              <a:t>Stephen Covey(</a:t>
            </a:r>
            <a:r>
              <a:rPr lang="zh-CN" altLang="en-US" sz="2900" dirty="0" smtClean="0"/>
              <a:t>柯维</a:t>
            </a:r>
            <a:r>
              <a:rPr lang="en-US" altLang="zh-CN" sz="2900" dirty="0" smtClean="0"/>
              <a:t>)</a:t>
            </a:r>
            <a:r>
              <a:rPr lang="zh-CN" altLang="en-US" sz="2900" dirty="0" smtClean="0"/>
              <a:t>在其名著</a:t>
            </a:r>
            <a:r>
              <a:rPr lang="en-US" altLang="zh-CN" sz="2900" dirty="0" smtClean="0"/>
              <a:t>《</a:t>
            </a:r>
            <a:r>
              <a:rPr lang="zh-CN" altLang="en-US" sz="2900" dirty="0" smtClean="0"/>
              <a:t>高效能人士的七个习惯</a:t>
            </a:r>
            <a:r>
              <a:rPr lang="en-US" altLang="zh-CN" sz="2900" dirty="0" smtClean="0"/>
              <a:t>》</a:t>
            </a:r>
            <a:r>
              <a:rPr lang="zh-CN" altLang="en-US" sz="2900" dirty="0" smtClean="0"/>
              <a:t>中提出了</a:t>
            </a:r>
            <a:r>
              <a:rPr lang="zh-CN" altLang="en-US" sz="2900" dirty="0" smtClean="0">
                <a:solidFill>
                  <a:srgbClr val="FF0000"/>
                </a:solidFill>
              </a:rPr>
              <a:t>个体成长模式</a:t>
            </a:r>
            <a:r>
              <a:rPr lang="zh-CN" altLang="en-US" sz="2900" dirty="0" smtClean="0"/>
              <a:t>：</a:t>
            </a:r>
            <a:endParaRPr lang="en-US" altLang="zh-CN" sz="2900" dirty="0" smtClean="0"/>
          </a:p>
          <a:p>
            <a:pPr lvl="1"/>
            <a:r>
              <a:rPr lang="en-US" altLang="zh-CN" sz="2500" dirty="0" smtClean="0"/>
              <a:t>“</a:t>
            </a:r>
            <a:r>
              <a:rPr lang="zh-CN" altLang="en-US" sz="2500" dirty="0" smtClean="0"/>
              <a:t>依赖</a:t>
            </a:r>
            <a:r>
              <a:rPr lang="en-US" altLang="zh-CN" sz="2500" dirty="0" smtClean="0"/>
              <a:t>”</a:t>
            </a:r>
            <a:r>
              <a:rPr lang="zh-CN" altLang="en-US" sz="2500" dirty="0" smtClean="0"/>
              <a:t>阶段： 核心是</a:t>
            </a:r>
            <a:r>
              <a:rPr lang="en-US" altLang="zh-CN" sz="2500" dirty="0" smtClean="0"/>
              <a:t>“</a:t>
            </a:r>
            <a:r>
              <a:rPr lang="zh-CN" altLang="en-US" sz="2500" dirty="0" smtClean="0"/>
              <a:t>你</a:t>
            </a:r>
            <a:r>
              <a:rPr lang="en-US" altLang="zh-CN" sz="2500" dirty="0" smtClean="0"/>
              <a:t>”</a:t>
            </a:r>
            <a:r>
              <a:rPr lang="zh-CN" altLang="en-US" sz="2500" dirty="0" smtClean="0"/>
              <a:t> </a:t>
            </a:r>
            <a:endParaRPr lang="en-US" altLang="zh-CN" sz="2500" dirty="0" smtClean="0"/>
          </a:p>
          <a:p>
            <a:pPr lvl="1"/>
            <a:r>
              <a:rPr lang="zh-CN" altLang="en-US" sz="2500" dirty="0" smtClean="0"/>
              <a:t>“独立”阶段： 核心是</a:t>
            </a:r>
            <a:r>
              <a:rPr lang="en-US" altLang="zh-CN" sz="2500" dirty="0" smtClean="0"/>
              <a:t>“</a:t>
            </a:r>
            <a:r>
              <a:rPr lang="zh-CN" altLang="en-US" sz="2500" dirty="0" smtClean="0"/>
              <a:t>我</a:t>
            </a:r>
            <a:r>
              <a:rPr lang="en-US" altLang="zh-CN" sz="2500" dirty="0" smtClean="0"/>
              <a:t>”</a:t>
            </a:r>
            <a:r>
              <a:rPr lang="zh-CN" altLang="en-US" sz="2500" dirty="0" smtClean="0"/>
              <a:t> </a:t>
            </a:r>
            <a:endParaRPr lang="en-US" altLang="zh-CN" sz="2500" dirty="0" smtClean="0"/>
          </a:p>
          <a:p>
            <a:pPr lvl="1"/>
            <a:r>
              <a:rPr lang="en-US" altLang="zh-CN" sz="2500" dirty="0" smtClean="0"/>
              <a:t>“</a:t>
            </a:r>
            <a:r>
              <a:rPr lang="zh-CN" altLang="en-US" sz="2500" dirty="0" smtClean="0"/>
              <a:t>互赖</a:t>
            </a:r>
            <a:r>
              <a:rPr lang="en-US" altLang="zh-CN" sz="2500" dirty="0" smtClean="0"/>
              <a:t>”</a:t>
            </a:r>
            <a:r>
              <a:rPr lang="zh-CN" altLang="en-US" sz="2500" dirty="0" smtClean="0"/>
              <a:t>阶段： 核心是</a:t>
            </a:r>
            <a:r>
              <a:rPr lang="en-US" altLang="zh-CN" sz="2500" dirty="0" smtClean="0"/>
              <a:t>“</a:t>
            </a:r>
            <a:r>
              <a:rPr lang="zh-CN" altLang="en-US" sz="2500" dirty="0" smtClean="0"/>
              <a:t>我们</a:t>
            </a:r>
            <a:r>
              <a:rPr lang="en-US" altLang="zh-CN" sz="2500" dirty="0" smtClean="0"/>
              <a:t>”</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100</a:t>
            </a:fld>
            <a:endParaRPr lang="zh-CN" altLang="en-US" dirty="0"/>
          </a:p>
        </p:txBody>
      </p:sp>
      <p:sp>
        <p:nvSpPr>
          <p:cNvPr id="6" name="Rectangle 5"/>
          <p:cNvSpPr/>
          <p:nvPr/>
        </p:nvSpPr>
        <p:spPr>
          <a:xfrm>
            <a:off x="6969224" y="5733256"/>
            <a:ext cx="2528646" cy="465930"/>
          </a:xfrm>
          <a:prstGeom prst="rect">
            <a:avLst/>
          </a:prstGeom>
        </p:spPr>
        <p:txBody>
          <a:bodyPr wrap="none" lIns="95665" tIns="47832" rIns="95665" bIns="47832">
            <a:spAutoFit/>
          </a:bodyPr>
          <a:lstStyle/>
          <a:p>
            <a:r>
              <a:rPr lang="en-US" altLang="zh-CN" sz="2400" dirty="0" smtClean="0"/>
              <a:t>Stephen Covey</a:t>
            </a:r>
            <a:endParaRPr lang="zh-CN" altLang="en-US" sz="2400" dirty="0"/>
          </a:p>
        </p:txBody>
      </p:sp>
      <p:pic>
        <p:nvPicPr>
          <p:cNvPr id="7" name="Picture 2" descr="http://images.christianpost.com/full/54138/stephen-covey-dies.jpg?w=615"/>
          <p:cNvPicPr>
            <a:picLocks noChangeAspect="1" noChangeArrowheads="1"/>
          </p:cNvPicPr>
          <p:nvPr/>
        </p:nvPicPr>
        <p:blipFill>
          <a:blip r:embed="rId2" cstate="print"/>
          <a:srcRect/>
          <a:stretch>
            <a:fillRect/>
          </a:stretch>
        </p:blipFill>
        <p:spPr bwMode="auto">
          <a:xfrm>
            <a:off x="7239016" y="2571744"/>
            <a:ext cx="1907704" cy="3179507"/>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个体时间和压力管理</a:t>
            </a:r>
            <a:endParaRPr lang="zh-CN" altLang="en-US" dirty="0"/>
          </a:p>
        </p:txBody>
      </p:sp>
      <p:sp>
        <p:nvSpPr>
          <p:cNvPr id="3" name="Content Placeholder 2"/>
          <p:cNvSpPr>
            <a:spLocks noGrp="1"/>
          </p:cNvSpPr>
          <p:nvPr>
            <p:ph idx="1"/>
          </p:nvPr>
        </p:nvSpPr>
        <p:spPr>
          <a:xfrm>
            <a:off x="344488" y="1052736"/>
            <a:ext cx="9217024" cy="2232248"/>
          </a:xfrm>
        </p:spPr>
        <p:txBody>
          <a:bodyPr/>
          <a:lstStyle/>
          <a:p>
            <a:r>
              <a:rPr lang="zh-CN" altLang="en-US" sz="2900" dirty="0" smtClean="0"/>
              <a:t>人在受到时间重压时不是工作得更好，只是工作</a:t>
            </a:r>
            <a:r>
              <a:rPr lang="en-US" altLang="zh-CN" sz="2900" dirty="0" smtClean="0"/>
              <a:t/>
            </a:r>
            <a:br>
              <a:rPr lang="en-US" altLang="zh-CN" sz="2900" dirty="0" smtClean="0"/>
            </a:br>
            <a:r>
              <a:rPr lang="zh-CN" altLang="en-US" sz="2900" dirty="0" smtClean="0"/>
              <a:t>得更快而以。  </a:t>
            </a:r>
            <a:r>
              <a:rPr lang="en-US" altLang="zh-CN" sz="2900" dirty="0" smtClean="0"/>
              <a:t>--- Tom </a:t>
            </a:r>
            <a:r>
              <a:rPr lang="en-US" altLang="zh-CN" sz="2900" dirty="0" err="1" smtClean="0"/>
              <a:t>DeMarco</a:t>
            </a:r>
            <a:endParaRPr lang="en-US" altLang="zh-CN" sz="2900" dirty="0" smtClean="0"/>
          </a:p>
          <a:p>
            <a:endParaRPr lang="en-US" altLang="zh-CN" sz="2900" dirty="0" smtClean="0"/>
          </a:p>
          <a:p>
            <a:r>
              <a:rPr lang="zh-CN" altLang="en-US" sz="2900" dirty="0" smtClean="0"/>
              <a:t>进度与压力的恶性循环</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101</a:t>
            </a:fld>
            <a:endParaRPr lang="zh-CN" altLang="en-US" dirty="0"/>
          </a:p>
        </p:txBody>
      </p:sp>
      <p:pic>
        <p:nvPicPr>
          <p:cNvPr id="6" name="Picture 1" descr="E:\SECBOK\Content\Figures\SchedulePressViciousCircle.png"/>
          <p:cNvPicPr>
            <a:picLocks noChangeAspect="1" noChangeArrowheads="1"/>
          </p:cNvPicPr>
          <p:nvPr/>
        </p:nvPicPr>
        <p:blipFill>
          <a:blip r:embed="rId2" cstate="print"/>
          <a:srcRect/>
          <a:stretch>
            <a:fillRect/>
          </a:stretch>
        </p:blipFill>
        <p:spPr bwMode="auto">
          <a:xfrm>
            <a:off x="4381496" y="2143116"/>
            <a:ext cx="4742213" cy="4498368"/>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Covey</a:t>
            </a:r>
            <a:r>
              <a:rPr lang="zh-CN" altLang="en-US" dirty="0" smtClean="0"/>
              <a:t>个体管理过程</a:t>
            </a:r>
            <a:endParaRPr lang="zh-CN" altLang="en-US" dirty="0"/>
          </a:p>
        </p:txBody>
      </p:sp>
      <p:sp>
        <p:nvSpPr>
          <p:cNvPr id="3" name="Content Placeholder 2"/>
          <p:cNvSpPr>
            <a:spLocks noGrp="1"/>
          </p:cNvSpPr>
          <p:nvPr>
            <p:ph idx="1"/>
          </p:nvPr>
        </p:nvSpPr>
        <p:spPr>
          <a:xfrm>
            <a:off x="613973" y="2852937"/>
            <a:ext cx="3168905" cy="3384376"/>
          </a:xfrm>
        </p:spPr>
        <p:txBody>
          <a:bodyPr/>
          <a:lstStyle/>
          <a:p>
            <a:r>
              <a:rPr lang="zh-CN" altLang="en-US" dirty="0" smtClean="0"/>
              <a:t>两特征：</a:t>
            </a:r>
            <a:endParaRPr lang="en-US" altLang="zh-CN" dirty="0" smtClean="0"/>
          </a:p>
          <a:p>
            <a:pPr lvl="1"/>
            <a:r>
              <a:rPr lang="zh-CN" altLang="en-US" dirty="0" smtClean="0"/>
              <a:t>迭代</a:t>
            </a:r>
            <a:endParaRPr lang="en-US" altLang="zh-CN" dirty="0" smtClean="0"/>
          </a:p>
          <a:p>
            <a:pPr lvl="1"/>
            <a:r>
              <a:rPr lang="zh-CN" altLang="en-US" dirty="0" smtClean="0"/>
              <a:t>持续</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102</a:t>
            </a:fld>
            <a:endParaRPr lang="zh-CN" altLang="en-US" dirty="0"/>
          </a:p>
        </p:txBody>
      </p:sp>
      <p:pic>
        <p:nvPicPr>
          <p:cNvPr id="6" name="Picture 1" descr="E:\SECBOK\Content\Figures\PersonMagProcess.png"/>
          <p:cNvPicPr>
            <a:picLocks noChangeAspect="1" noChangeArrowheads="1"/>
          </p:cNvPicPr>
          <p:nvPr/>
        </p:nvPicPr>
        <p:blipFill>
          <a:blip r:embed="rId2" cstate="print"/>
          <a:srcRect/>
          <a:stretch>
            <a:fillRect/>
          </a:stretch>
        </p:blipFill>
        <p:spPr bwMode="auto">
          <a:xfrm>
            <a:off x="3059832" y="1412776"/>
            <a:ext cx="4750218" cy="4539572"/>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概念</a:t>
            </a:r>
            <a:endParaRPr lang="zh-CN" altLang="en-US" dirty="0"/>
          </a:p>
        </p:txBody>
      </p:sp>
      <p:sp>
        <p:nvSpPr>
          <p:cNvPr id="3" name="Content Placeholder 2"/>
          <p:cNvSpPr>
            <a:spLocks noGrp="1"/>
          </p:cNvSpPr>
          <p:nvPr>
            <p:ph idx="1"/>
          </p:nvPr>
        </p:nvSpPr>
        <p:spPr/>
        <p:txBody>
          <a:bodyPr/>
          <a:lstStyle/>
          <a:p>
            <a:r>
              <a:rPr lang="zh-CN" altLang="en-US" sz="2900" dirty="0" smtClean="0"/>
              <a:t>个体软件过程</a:t>
            </a:r>
            <a:r>
              <a:rPr lang="en-US" altLang="zh-CN" sz="2900" dirty="0" smtClean="0"/>
              <a:t> (PSP)</a:t>
            </a:r>
          </a:p>
          <a:p>
            <a:pPr lvl="1"/>
            <a:r>
              <a:rPr lang="zh-CN" altLang="en-US" sz="2500" dirty="0" smtClean="0"/>
              <a:t>一套旨在提升软件工程师专业技能的方法、指南和规范</a:t>
            </a:r>
            <a:endParaRPr lang="en-US" altLang="zh-CN" sz="2500" dirty="0" smtClean="0"/>
          </a:p>
          <a:p>
            <a:pPr lvl="1"/>
            <a:r>
              <a:rPr lang="en-US" altLang="zh-CN" sz="2500" dirty="0" smtClean="0"/>
              <a:t>Watts Humphrey</a:t>
            </a:r>
            <a:r>
              <a:rPr lang="zh-CN" altLang="en-US" sz="2500" dirty="0" smtClean="0"/>
              <a:t>团队的研究硕果，</a:t>
            </a:r>
            <a:r>
              <a:rPr lang="en-US" altLang="zh-CN" sz="2500" dirty="0" smtClean="0"/>
              <a:t>1995</a:t>
            </a:r>
            <a:r>
              <a:rPr lang="zh-CN" altLang="en-US" sz="2500" dirty="0" smtClean="0"/>
              <a:t>年发布</a:t>
            </a:r>
            <a:endParaRPr lang="en-US" altLang="zh-CN" sz="2500" dirty="0" smtClean="0"/>
          </a:p>
          <a:p>
            <a:pPr lvl="1"/>
            <a:endParaRPr lang="en-US" altLang="zh-CN" sz="1900" dirty="0" smtClean="0"/>
          </a:p>
          <a:p>
            <a:r>
              <a:rPr lang="en-US" altLang="zh-CN" sz="2900" dirty="0" smtClean="0"/>
              <a:t>PSP</a:t>
            </a:r>
            <a:r>
              <a:rPr lang="zh-CN" altLang="en-US" sz="2900" dirty="0" smtClean="0"/>
              <a:t>认为</a:t>
            </a:r>
            <a:endParaRPr lang="en-US" altLang="zh-CN" sz="2900" dirty="0" smtClean="0"/>
          </a:p>
          <a:p>
            <a:pPr lvl="1"/>
            <a:r>
              <a:rPr lang="zh-CN" altLang="en-US" sz="2500" dirty="0" smtClean="0"/>
              <a:t>工程师个体的工作质量是软件项目生产率和产品质量的基础。 </a:t>
            </a:r>
            <a:endParaRPr lang="en-US" altLang="zh-CN" sz="2500" dirty="0" smtClean="0"/>
          </a:p>
          <a:p>
            <a:pPr lvl="1"/>
            <a:r>
              <a:rPr lang="zh-CN" altLang="en-US" sz="2500" dirty="0" smtClean="0"/>
              <a:t>只有保证和提高了工程师的工作质量，才可能保证和改善项目生产率和产品质量。 </a:t>
            </a:r>
            <a:endParaRPr lang="en-US" altLang="zh-CN" sz="2500" dirty="0" smtClean="0"/>
          </a:p>
          <a:p>
            <a:pPr lvl="1"/>
            <a:r>
              <a:rPr lang="zh-CN" altLang="en-US" sz="2500" dirty="0" smtClean="0"/>
              <a:t>工程师提高工作质量的途径就是遵循一个定义良好的、有效的过程。</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103</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层级结构</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104</a:t>
            </a:fld>
            <a:endParaRPr lang="zh-CN" altLang="en-US" dirty="0"/>
          </a:p>
        </p:txBody>
      </p:sp>
      <p:pic>
        <p:nvPicPr>
          <p:cNvPr id="8193" name="Picture 1" descr="E:\SECBOK\Content\Figures\PSPLevels.png"/>
          <p:cNvPicPr>
            <a:picLocks noChangeAspect="1" noChangeArrowheads="1"/>
          </p:cNvPicPr>
          <p:nvPr/>
        </p:nvPicPr>
        <p:blipFill>
          <a:blip r:embed="rId2" cstate="print"/>
          <a:srcRect/>
          <a:stretch>
            <a:fillRect/>
          </a:stretch>
        </p:blipFill>
        <p:spPr bwMode="auto">
          <a:xfrm>
            <a:off x="1286603" y="1268769"/>
            <a:ext cx="6870057" cy="5168811"/>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理念</a:t>
            </a:r>
            <a:r>
              <a:rPr lang="en-US" altLang="zh-CN" dirty="0" smtClean="0"/>
              <a:t>—</a:t>
            </a:r>
            <a:r>
              <a:rPr lang="zh-CN" altLang="en-US" dirty="0" smtClean="0"/>
              <a:t>以个体为本</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105</a:t>
            </a:fld>
            <a:endParaRPr lang="zh-CN" altLang="en-US" dirty="0"/>
          </a:p>
        </p:txBody>
      </p:sp>
      <p:sp>
        <p:nvSpPr>
          <p:cNvPr id="5" name="Rectangle 4"/>
          <p:cNvSpPr/>
          <p:nvPr/>
        </p:nvSpPr>
        <p:spPr>
          <a:xfrm>
            <a:off x="740532" y="1484785"/>
            <a:ext cx="8346927"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成功的软件项目和高质量的软件产品都依赖于每位工程师的高质高效的专业实践。</a:t>
            </a:r>
            <a:endParaRPr lang="zh-CN" altLang="en-US" sz="2900" dirty="0">
              <a:solidFill>
                <a:srgbClr val="C00000"/>
              </a:solidFill>
              <a:ea typeface="文鼎CS长美黑" pitchFamily="49" charset="-122"/>
            </a:endParaRPr>
          </a:p>
        </p:txBody>
      </p:sp>
      <p:pic>
        <p:nvPicPr>
          <p:cNvPr id="7169" name="Picture 1" descr="E:\SECBOK\Content\Figures\PersonToProject.png"/>
          <p:cNvPicPr>
            <a:picLocks noChangeAspect="1" noChangeArrowheads="1"/>
          </p:cNvPicPr>
          <p:nvPr/>
        </p:nvPicPr>
        <p:blipFill>
          <a:blip r:embed="rId2" cstate="print"/>
          <a:srcRect/>
          <a:stretch>
            <a:fillRect/>
          </a:stretch>
        </p:blipFill>
        <p:spPr bwMode="auto">
          <a:xfrm>
            <a:off x="1676641" y="3284986"/>
            <a:ext cx="6672227" cy="3096343"/>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理念</a:t>
            </a:r>
            <a:r>
              <a:rPr lang="en-US" altLang="zh-CN" dirty="0" smtClean="0"/>
              <a:t>—</a:t>
            </a:r>
            <a:r>
              <a:rPr lang="zh-CN" altLang="en-US" dirty="0" smtClean="0"/>
              <a:t>个体差异性</a:t>
            </a:r>
            <a:endParaRPr lang="zh-CN" altLang="en-US" dirty="0"/>
          </a:p>
        </p:txBody>
      </p:sp>
      <p:sp>
        <p:nvSpPr>
          <p:cNvPr id="3" name="Content Placeholder 2"/>
          <p:cNvSpPr>
            <a:spLocks noGrp="1"/>
          </p:cNvSpPr>
          <p:nvPr>
            <p:ph idx="1"/>
          </p:nvPr>
        </p:nvSpPr>
        <p:spPr>
          <a:xfrm>
            <a:off x="613972" y="3645026"/>
            <a:ext cx="5353147" cy="2304255"/>
          </a:xfrm>
        </p:spPr>
        <p:txBody>
          <a:bodyPr/>
          <a:lstStyle/>
          <a:p>
            <a:r>
              <a:rPr lang="zh-CN" altLang="en-US" dirty="0" smtClean="0"/>
              <a:t>度量自己</a:t>
            </a:r>
          </a:p>
          <a:p>
            <a:r>
              <a:rPr lang="zh-CN" altLang="en-US" dirty="0" smtClean="0"/>
              <a:t>认识自己</a:t>
            </a:r>
            <a:endParaRPr lang="en-US" altLang="zh-CN" dirty="0" smtClean="0"/>
          </a:p>
          <a:p>
            <a:r>
              <a:rPr lang="zh-CN" altLang="en-US" dirty="0" smtClean="0"/>
              <a:t>尊重自己</a:t>
            </a:r>
            <a:endParaRPr lang="en-US" altLang="zh-CN" dirty="0" smtClean="0"/>
          </a:p>
          <a:p>
            <a:r>
              <a:rPr lang="zh-CN" altLang="en-US" dirty="0" smtClean="0"/>
              <a:t>用“好”自己</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106</a:t>
            </a:fld>
            <a:endParaRPr lang="zh-CN" altLang="en-US" dirty="0"/>
          </a:p>
        </p:txBody>
      </p:sp>
      <p:sp>
        <p:nvSpPr>
          <p:cNvPr id="5" name="Rectangle 4"/>
          <p:cNvSpPr/>
          <p:nvPr/>
        </p:nvSpPr>
        <p:spPr>
          <a:xfrm>
            <a:off x="662526" y="1484785"/>
            <a:ext cx="8424936"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每位工程师都是独一无二的，应依据自身历史数据，度量个体的实际效能并规划当前工作。</a:t>
            </a:r>
            <a:endParaRPr lang="zh-CN" altLang="en-US" sz="2900" dirty="0">
              <a:solidFill>
                <a:srgbClr val="C00000"/>
              </a:solidFill>
              <a:ea typeface="文鼎CS长美黑" pitchFamily="49" charset="-122"/>
            </a:endParaRPr>
          </a:p>
        </p:txBody>
      </p:sp>
      <p:pic>
        <p:nvPicPr>
          <p:cNvPr id="32770" name="Picture 2" descr="E:\SECBOK\Content\Figures\ToonMirrorYourself.png"/>
          <p:cNvPicPr>
            <a:picLocks noChangeAspect="1" noChangeArrowheads="1"/>
          </p:cNvPicPr>
          <p:nvPr/>
        </p:nvPicPr>
        <p:blipFill>
          <a:blip r:embed="rId2" cstate="print"/>
          <a:srcRect/>
          <a:stretch>
            <a:fillRect/>
          </a:stretch>
        </p:blipFill>
        <p:spPr bwMode="auto">
          <a:xfrm>
            <a:off x="6393159" y="3095110"/>
            <a:ext cx="3512841" cy="3762895"/>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理念</a:t>
            </a:r>
            <a:r>
              <a:rPr lang="en-US" altLang="zh-CN" dirty="0" smtClean="0"/>
              <a:t>—</a:t>
            </a:r>
            <a:r>
              <a:rPr lang="zh-CN" altLang="en-US" dirty="0" smtClean="0"/>
              <a:t>重视过程</a:t>
            </a:r>
            <a:endParaRPr lang="zh-CN" altLang="en-US" dirty="0"/>
          </a:p>
        </p:txBody>
      </p:sp>
      <p:sp>
        <p:nvSpPr>
          <p:cNvPr id="3" name="Content Placeholder 2"/>
          <p:cNvSpPr>
            <a:spLocks noGrp="1"/>
          </p:cNvSpPr>
          <p:nvPr>
            <p:ph idx="1"/>
          </p:nvPr>
        </p:nvSpPr>
        <p:spPr>
          <a:xfrm>
            <a:off x="613964" y="3573016"/>
            <a:ext cx="8667750" cy="720080"/>
          </a:xfrm>
        </p:spPr>
        <p:txBody>
          <a:bodyPr/>
          <a:lstStyle/>
          <a:p>
            <a:r>
              <a:rPr lang="zh-CN" altLang="en-US" dirty="0" smtClean="0"/>
              <a:t>工程师应该依据自身特征选用或定制过程。</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107</a:t>
            </a:fld>
            <a:endParaRPr lang="zh-CN" altLang="en-US" dirty="0"/>
          </a:p>
        </p:txBody>
      </p:sp>
      <p:sp>
        <p:nvSpPr>
          <p:cNvPr id="5" name="Rectangle 4"/>
          <p:cNvSpPr/>
          <p:nvPr/>
        </p:nvSpPr>
        <p:spPr>
          <a:xfrm>
            <a:off x="740533" y="1628802"/>
            <a:ext cx="8424936"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为改善个体效能，工程师应自觉遵循、定制和应用于个体有效的、定义良好的过程。</a:t>
            </a:r>
            <a:endParaRPr lang="zh-CN" altLang="en-US" sz="2900" dirty="0">
              <a:solidFill>
                <a:srgbClr val="C00000"/>
              </a:solidFill>
              <a:ea typeface="文鼎CS长美黑" pitchFamily="49" charset="-122"/>
            </a:endParaRPr>
          </a:p>
        </p:txBody>
      </p:sp>
      <p:pic>
        <p:nvPicPr>
          <p:cNvPr id="33795" name="Picture 3" descr="E:\SECBOK\Content\Figures\ToonFishBone.png"/>
          <p:cNvPicPr>
            <a:picLocks noChangeAspect="1" noChangeArrowheads="1"/>
          </p:cNvPicPr>
          <p:nvPr/>
        </p:nvPicPr>
        <p:blipFill>
          <a:blip r:embed="rId2" cstate="print"/>
          <a:srcRect/>
          <a:stretch>
            <a:fillRect/>
          </a:stretch>
        </p:blipFill>
        <p:spPr bwMode="auto">
          <a:xfrm>
            <a:off x="2210448" y="4149085"/>
            <a:ext cx="5238834" cy="3538869"/>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理念</a:t>
            </a:r>
            <a:r>
              <a:rPr lang="en-US" altLang="zh-CN" dirty="0" smtClean="0"/>
              <a:t>—</a:t>
            </a:r>
            <a:r>
              <a:rPr lang="zh-CN" altLang="en-US" dirty="0" smtClean="0"/>
              <a:t>持续自我提升</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108</a:t>
            </a:fld>
            <a:endParaRPr lang="zh-CN" altLang="en-US" dirty="0"/>
          </a:p>
        </p:txBody>
      </p:sp>
      <p:sp>
        <p:nvSpPr>
          <p:cNvPr id="5" name="Rectangle 4"/>
          <p:cNvSpPr/>
          <p:nvPr/>
        </p:nvSpPr>
        <p:spPr>
          <a:xfrm>
            <a:off x="1064569" y="1340770"/>
            <a:ext cx="7566841"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个体的行为改变需要较长时间，应当制定并实施持续的自我提升策略。</a:t>
            </a:r>
            <a:endParaRPr lang="zh-CN" altLang="en-US" sz="2900" dirty="0">
              <a:solidFill>
                <a:srgbClr val="C00000"/>
              </a:solidFill>
              <a:ea typeface="文鼎CS长美黑" pitchFamily="49" charset="-122"/>
            </a:endParaRPr>
          </a:p>
        </p:txBody>
      </p:sp>
      <p:pic>
        <p:nvPicPr>
          <p:cNvPr id="34818" name="Picture 2" descr="E:\SECBOK\Content\Figures\TechChangeAcceptProcess.png"/>
          <p:cNvPicPr>
            <a:picLocks noChangeAspect="1" noChangeArrowheads="1"/>
          </p:cNvPicPr>
          <p:nvPr/>
        </p:nvPicPr>
        <p:blipFill>
          <a:blip r:embed="rId2" cstate="print"/>
          <a:srcRect/>
          <a:stretch>
            <a:fillRect/>
          </a:stretch>
        </p:blipFill>
        <p:spPr bwMode="auto">
          <a:xfrm>
            <a:off x="2373869" y="3140962"/>
            <a:ext cx="6683793" cy="3672414"/>
          </a:xfrm>
          <a:prstGeom prst="rect">
            <a:avLst/>
          </a:prstGeom>
          <a:noFill/>
        </p:spPr>
      </p:pic>
      <p:sp>
        <p:nvSpPr>
          <p:cNvPr id="7" name="Rectangle 6"/>
          <p:cNvSpPr/>
          <p:nvPr/>
        </p:nvSpPr>
        <p:spPr>
          <a:xfrm>
            <a:off x="848544" y="4581128"/>
            <a:ext cx="1078056" cy="1881702"/>
          </a:xfrm>
          <a:prstGeom prst="rect">
            <a:avLst/>
          </a:prstGeom>
        </p:spPr>
        <p:txBody>
          <a:bodyPr wrap="none" lIns="95665" tIns="47832" rIns="95665" bIns="47832">
            <a:spAutoFit/>
          </a:bodyPr>
          <a:lstStyle/>
          <a:p>
            <a:r>
              <a:rPr lang="en-US" altLang="zh-CN" sz="2900" dirty="0" err="1" smtClean="0">
                <a:ea typeface="文鼎CS长美黑" pitchFamily="49" charset="-122"/>
              </a:rPr>
              <a:t>Satir</a:t>
            </a:r>
            <a:r>
              <a:rPr lang="en-US" altLang="zh-CN" sz="2900" dirty="0" smtClean="0">
                <a:ea typeface="文鼎CS长美黑" pitchFamily="49" charset="-122"/>
              </a:rPr>
              <a:t/>
            </a:r>
            <a:br>
              <a:rPr lang="en-US" altLang="zh-CN" sz="2900" dirty="0" smtClean="0">
                <a:ea typeface="文鼎CS长美黑" pitchFamily="49" charset="-122"/>
              </a:rPr>
            </a:br>
            <a:r>
              <a:rPr lang="zh-CN" altLang="en-US" sz="2900" dirty="0" smtClean="0">
                <a:ea typeface="文鼎CS长美黑" pitchFamily="49" charset="-122"/>
              </a:rPr>
              <a:t>行为</a:t>
            </a:r>
            <a:r>
              <a:rPr lang="en-US" altLang="zh-CN" sz="2900" dirty="0" smtClean="0">
                <a:ea typeface="文鼎CS长美黑" pitchFamily="49" charset="-122"/>
              </a:rPr>
              <a:t/>
            </a:r>
            <a:br>
              <a:rPr lang="en-US" altLang="zh-CN" sz="2900" dirty="0" smtClean="0">
                <a:ea typeface="文鼎CS长美黑" pitchFamily="49" charset="-122"/>
              </a:rPr>
            </a:br>
            <a:r>
              <a:rPr lang="zh-CN" altLang="en-US" sz="2900" dirty="0" smtClean="0">
                <a:ea typeface="文鼎CS长美黑" pitchFamily="49" charset="-122"/>
              </a:rPr>
              <a:t>变更</a:t>
            </a:r>
            <a:r>
              <a:rPr lang="en-US" altLang="zh-CN" sz="2900" dirty="0" smtClean="0">
                <a:ea typeface="文鼎CS长美黑" pitchFamily="49" charset="-122"/>
              </a:rPr>
              <a:t/>
            </a:r>
            <a:br>
              <a:rPr lang="en-US" altLang="zh-CN" sz="2900" dirty="0" smtClean="0">
                <a:ea typeface="文鼎CS长美黑" pitchFamily="49" charset="-122"/>
              </a:rPr>
            </a:br>
            <a:r>
              <a:rPr lang="zh-CN" altLang="en-US" sz="2900" dirty="0" smtClean="0">
                <a:ea typeface="文鼎CS长美黑" pitchFamily="49" charset="-122"/>
              </a:rPr>
              <a:t>模型</a:t>
            </a:r>
            <a:endParaRPr lang="zh-CN" altLang="en-US" sz="2900" dirty="0">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理念</a:t>
            </a:r>
            <a:r>
              <a:rPr lang="en-US" altLang="zh-CN" dirty="0" smtClean="0"/>
              <a:t>—</a:t>
            </a:r>
            <a:r>
              <a:rPr lang="zh-CN" altLang="en-US" dirty="0" smtClean="0"/>
              <a:t>预防第一</a:t>
            </a:r>
            <a:endParaRPr lang="zh-CN" altLang="en-US" dirty="0"/>
          </a:p>
        </p:txBody>
      </p:sp>
      <p:sp>
        <p:nvSpPr>
          <p:cNvPr id="3" name="Content Placeholder 2"/>
          <p:cNvSpPr>
            <a:spLocks noGrp="1"/>
          </p:cNvSpPr>
          <p:nvPr>
            <p:ph idx="1"/>
          </p:nvPr>
        </p:nvSpPr>
        <p:spPr>
          <a:xfrm>
            <a:off x="613964" y="4293096"/>
            <a:ext cx="8667750" cy="1944216"/>
          </a:xfrm>
        </p:spPr>
        <p:txBody>
          <a:bodyPr/>
          <a:lstStyle/>
          <a:p>
            <a:pPr>
              <a:buNone/>
            </a:pPr>
            <a:r>
              <a:rPr lang="en-US" altLang="zh-CN" sz="2900" dirty="0" smtClean="0"/>
              <a:t>Watts Humphrey</a:t>
            </a:r>
            <a:r>
              <a:rPr lang="zh-CN" altLang="en-US" sz="2900" dirty="0" smtClean="0"/>
              <a:t>：</a:t>
            </a:r>
            <a:endParaRPr lang="en-US" altLang="zh-CN" sz="2900" dirty="0" smtClean="0"/>
          </a:p>
          <a:p>
            <a:r>
              <a:rPr lang="zh-CN" altLang="en-US" sz="2900" dirty="0" smtClean="0"/>
              <a:t>高质量产品无法通过制造错误而获得。</a:t>
            </a:r>
            <a:endParaRPr lang="en-US" altLang="zh-CN" sz="2900" dirty="0" smtClean="0"/>
          </a:p>
          <a:p>
            <a:r>
              <a:rPr lang="zh-CN" altLang="en-US" sz="2900" dirty="0" smtClean="0"/>
              <a:t>缺陷预防比缺陷修复更高效。</a:t>
            </a:r>
            <a:endParaRPr lang="en-US" altLang="zh-CN" sz="2900"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109</a:t>
            </a:fld>
            <a:endParaRPr lang="zh-CN" altLang="en-US" dirty="0"/>
          </a:p>
        </p:txBody>
      </p:sp>
      <p:sp>
        <p:nvSpPr>
          <p:cNvPr id="5" name="Rectangle 4"/>
          <p:cNvSpPr/>
          <p:nvPr/>
        </p:nvSpPr>
        <p:spPr>
          <a:xfrm>
            <a:off x="506513" y="1628803"/>
            <a:ext cx="8814979"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工程师应自觉地为产品质量负责，践行</a:t>
            </a:r>
            <a:r>
              <a:rPr lang="en-US" altLang="zh-CN"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质量工作</a:t>
            </a:r>
            <a:r>
              <a:rPr lang="en-US" altLang="zh-CN"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，尽可能地规避人为错误、以预防产品缺陷。</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软件项目十招远离“大麻烦”</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a:t>
            </a:fld>
            <a:endParaRPr lang="zh-CN" altLang="en-US" dirty="0"/>
          </a:p>
        </p:txBody>
      </p:sp>
      <p:pic>
        <p:nvPicPr>
          <p:cNvPr id="27649" name="Picture 1" descr="E:\Figures——old\10StrategiesForPjMag.png"/>
          <p:cNvPicPr>
            <a:picLocks noChangeAspect="1" noChangeArrowheads="1"/>
          </p:cNvPicPr>
          <p:nvPr/>
        </p:nvPicPr>
        <p:blipFill>
          <a:blip r:embed="rId2" cstate="print"/>
          <a:srcRect/>
          <a:stretch>
            <a:fillRect/>
          </a:stretch>
        </p:blipFill>
        <p:spPr bwMode="auto">
          <a:xfrm>
            <a:off x="448867" y="1524353"/>
            <a:ext cx="9006547" cy="4352925"/>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PSP</a:t>
            </a:r>
            <a:r>
              <a:rPr lang="zh-CN" altLang="en-US" dirty="0" smtClean="0"/>
              <a:t>效益</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110</a:t>
            </a:fld>
            <a:endParaRPr lang="zh-CN" altLang="en-US" dirty="0"/>
          </a:p>
        </p:txBody>
      </p:sp>
      <p:pic>
        <p:nvPicPr>
          <p:cNvPr id="6145" name="Picture 1" descr="E:\SECBOK\Content\Figures\PSPProfit.png"/>
          <p:cNvPicPr>
            <a:picLocks noChangeAspect="1" noChangeArrowheads="1"/>
          </p:cNvPicPr>
          <p:nvPr/>
        </p:nvPicPr>
        <p:blipFill>
          <a:blip r:embed="rId2" cstate="print"/>
          <a:srcRect/>
          <a:stretch>
            <a:fillRect/>
          </a:stretch>
        </p:blipFill>
        <p:spPr bwMode="auto">
          <a:xfrm>
            <a:off x="1208591" y="1340772"/>
            <a:ext cx="7098441" cy="493388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满足个体需要法则</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111</a:t>
            </a:fld>
            <a:endParaRPr lang="zh-CN" altLang="en-US" dirty="0"/>
          </a:p>
        </p:txBody>
      </p:sp>
      <p:sp>
        <p:nvSpPr>
          <p:cNvPr id="5" name="Rectangle 4"/>
          <p:cNvSpPr/>
          <p:nvPr/>
        </p:nvSpPr>
        <p:spPr>
          <a:xfrm>
            <a:off x="584517" y="1412777"/>
            <a:ext cx="8580953" cy="936104"/>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适度满足工程师的各层次需要。</a:t>
            </a:r>
            <a:endParaRPr lang="zh-CN" altLang="en-US" sz="2900" dirty="0">
              <a:solidFill>
                <a:srgbClr val="C00000"/>
              </a:solidFill>
              <a:ea typeface="文鼎CS长美黑" pitchFamily="49" charset="-122"/>
            </a:endParaRPr>
          </a:p>
        </p:txBody>
      </p:sp>
      <p:pic>
        <p:nvPicPr>
          <p:cNvPr id="6" name="Picture 1" descr="E:\SECBOK\Content\Figures\MaslowNeedsHierarchy.png"/>
          <p:cNvPicPr>
            <a:picLocks noChangeAspect="1" noChangeArrowheads="1"/>
          </p:cNvPicPr>
          <p:nvPr/>
        </p:nvPicPr>
        <p:blipFill>
          <a:blip r:embed="rId2" cstate="print"/>
          <a:srcRect/>
          <a:stretch>
            <a:fillRect/>
          </a:stretch>
        </p:blipFill>
        <p:spPr bwMode="auto">
          <a:xfrm>
            <a:off x="1303720" y="3117556"/>
            <a:ext cx="6292616" cy="333578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养成高效习惯实践</a:t>
            </a:r>
            <a:endParaRPr lang="zh-CN" altLang="en-US" dirty="0"/>
          </a:p>
        </p:txBody>
      </p:sp>
      <p:sp>
        <p:nvSpPr>
          <p:cNvPr id="3" name="Content Placeholder 2"/>
          <p:cNvSpPr>
            <a:spLocks noGrp="1"/>
          </p:cNvSpPr>
          <p:nvPr>
            <p:ph idx="1"/>
          </p:nvPr>
        </p:nvSpPr>
        <p:spPr>
          <a:xfrm>
            <a:off x="506506" y="2924947"/>
            <a:ext cx="8667750" cy="3528393"/>
          </a:xfrm>
        </p:spPr>
        <p:txBody>
          <a:bodyPr/>
          <a:lstStyle/>
          <a:p>
            <a:pPr>
              <a:buNone/>
            </a:pPr>
            <a:r>
              <a:rPr lang="en-US" altLang="zh-CN" sz="2500" dirty="0" smtClean="0"/>
              <a:t>Covey</a:t>
            </a:r>
            <a:r>
              <a:rPr lang="zh-CN" altLang="en-US" sz="2500" dirty="0" smtClean="0"/>
              <a:t>的七大高效习惯</a:t>
            </a:r>
            <a:endParaRPr lang="en-US" altLang="zh-CN" sz="2500" dirty="0" smtClean="0"/>
          </a:p>
          <a:p>
            <a:r>
              <a:rPr lang="zh-CN" altLang="en-US" sz="2500" dirty="0" smtClean="0"/>
              <a:t>积极主动，操之在我。</a:t>
            </a:r>
            <a:endParaRPr lang="en-US" altLang="zh-CN" sz="2500" dirty="0" smtClean="0"/>
          </a:p>
          <a:p>
            <a:r>
              <a:rPr lang="zh-CN" altLang="en-US" sz="2500" dirty="0" smtClean="0"/>
              <a:t>锁定目标，全力以赴。</a:t>
            </a:r>
            <a:endParaRPr lang="en-US" altLang="zh-CN" sz="2500" dirty="0" smtClean="0"/>
          </a:p>
          <a:p>
            <a:r>
              <a:rPr lang="zh-CN" altLang="en-US" sz="2500" dirty="0" smtClean="0"/>
              <a:t>掌握重点，要事第一。</a:t>
            </a:r>
            <a:endParaRPr lang="en-US" altLang="zh-CN" sz="2500" dirty="0" smtClean="0"/>
          </a:p>
          <a:p>
            <a:r>
              <a:rPr lang="zh-CN" altLang="en-US" sz="2500" dirty="0" smtClean="0"/>
              <a:t>多赢思维，利人利己。</a:t>
            </a:r>
            <a:endParaRPr lang="en-US" altLang="zh-CN" sz="2500" dirty="0" smtClean="0"/>
          </a:p>
          <a:p>
            <a:r>
              <a:rPr lang="zh-CN" altLang="en-US" sz="2500" dirty="0" smtClean="0"/>
              <a:t>知己解彼，设身处地。</a:t>
            </a:r>
            <a:endParaRPr lang="en-US" altLang="zh-CN" sz="2500" dirty="0" smtClean="0"/>
          </a:p>
          <a:p>
            <a:r>
              <a:rPr lang="zh-CN" altLang="en-US" sz="2500" dirty="0" smtClean="0"/>
              <a:t>信息收集，集思广益。</a:t>
            </a:r>
            <a:endParaRPr lang="en-US" altLang="zh-CN" sz="2500" dirty="0" smtClean="0"/>
          </a:p>
          <a:p>
            <a:r>
              <a:rPr lang="zh-CN" altLang="en-US" sz="2500" dirty="0" smtClean="0"/>
              <a:t>不断更新，持续发展。</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112</a:t>
            </a:fld>
            <a:endParaRPr lang="zh-CN" altLang="en-US" dirty="0"/>
          </a:p>
        </p:txBody>
      </p:sp>
      <p:sp>
        <p:nvSpPr>
          <p:cNvPr id="5" name="Rectangle 4"/>
          <p:cNvSpPr/>
          <p:nvPr/>
        </p:nvSpPr>
        <p:spPr>
          <a:xfrm>
            <a:off x="740532" y="1484785"/>
            <a:ext cx="8112901"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工程师应养成注重实际经济效应的工程行为和习惯，并应时主动调整。</a:t>
            </a:r>
            <a:endParaRPr lang="zh-CN" altLang="en-US" sz="2900" dirty="0">
              <a:solidFill>
                <a:srgbClr val="C00000"/>
              </a:solidFill>
              <a:ea typeface="文鼎CS长美黑" pitchFamily="49" charset="-122"/>
            </a:endParaRPr>
          </a:p>
        </p:txBody>
      </p:sp>
      <p:pic>
        <p:nvPicPr>
          <p:cNvPr id="4097" name="Picture 1" descr="E:\SECBOK\Content\Figures\HabitForming.png"/>
          <p:cNvPicPr>
            <a:picLocks noChangeAspect="1" noChangeArrowheads="1"/>
          </p:cNvPicPr>
          <p:nvPr/>
        </p:nvPicPr>
        <p:blipFill>
          <a:blip r:embed="rId2" cstate="print"/>
          <a:srcRect/>
          <a:stretch>
            <a:fillRect/>
          </a:stretch>
        </p:blipFill>
        <p:spPr bwMode="auto">
          <a:xfrm>
            <a:off x="5763665" y="2708921"/>
            <a:ext cx="4142347" cy="363535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兑现承诺实践</a:t>
            </a:r>
            <a:endParaRPr lang="zh-CN" altLang="en-US" dirty="0"/>
          </a:p>
        </p:txBody>
      </p:sp>
      <p:sp>
        <p:nvSpPr>
          <p:cNvPr id="3" name="Content Placeholder 2"/>
          <p:cNvSpPr>
            <a:spLocks noGrp="1"/>
          </p:cNvSpPr>
          <p:nvPr>
            <p:ph idx="1"/>
          </p:nvPr>
        </p:nvSpPr>
        <p:spPr>
          <a:xfrm>
            <a:off x="613964" y="3429003"/>
            <a:ext cx="8667750" cy="2808312"/>
          </a:xfrm>
        </p:spPr>
        <p:txBody>
          <a:bodyPr/>
          <a:lstStyle/>
          <a:p>
            <a:pPr>
              <a:buNone/>
            </a:pPr>
            <a:r>
              <a:rPr lang="zh-CN" altLang="en-US" sz="2900" dirty="0" smtClean="0"/>
              <a:t>      负责任地做出承诺是一项职业道德。</a:t>
            </a:r>
            <a:endParaRPr lang="en-US" altLang="zh-CN" sz="2900" dirty="0" smtClean="0"/>
          </a:p>
          <a:p>
            <a:pPr>
              <a:buNone/>
            </a:pPr>
            <a:r>
              <a:rPr lang="en-US" altLang="zh-CN" sz="2900" dirty="0" smtClean="0"/>
              <a:t>                               </a:t>
            </a:r>
            <a:r>
              <a:rPr lang="en-US" altLang="zh-CN" sz="2500" dirty="0" smtClean="0"/>
              <a:t>--- Watts Humphrey</a:t>
            </a:r>
            <a:r>
              <a:rPr lang="en-US" altLang="zh-CN" sz="2900" dirty="0" smtClean="0"/>
              <a:t> </a:t>
            </a:r>
          </a:p>
          <a:p>
            <a:endParaRPr lang="en-US" altLang="zh-CN" sz="1900" dirty="0" smtClean="0"/>
          </a:p>
          <a:p>
            <a:r>
              <a:rPr lang="zh-CN" altLang="en-US" sz="2900" dirty="0" smtClean="0">
                <a:solidFill>
                  <a:srgbClr val="FF0000"/>
                </a:solidFill>
              </a:rPr>
              <a:t>勇士 </a:t>
            </a:r>
            <a:r>
              <a:rPr lang="en-US" altLang="zh-CN" sz="2900" dirty="0" smtClean="0">
                <a:solidFill>
                  <a:srgbClr val="FF0000"/>
                </a:solidFill>
              </a:rPr>
              <a:t>vs. </a:t>
            </a:r>
            <a:r>
              <a:rPr lang="zh-CN" altLang="en-US" sz="2900" dirty="0" smtClean="0">
                <a:solidFill>
                  <a:srgbClr val="FF0000"/>
                </a:solidFill>
              </a:rPr>
              <a:t>莽夫 </a:t>
            </a:r>
            <a:r>
              <a:rPr lang="en-US" altLang="zh-CN" sz="2900" dirty="0" smtClean="0">
                <a:solidFill>
                  <a:srgbClr val="FF0000"/>
                </a:solidFill>
              </a:rPr>
              <a:t>vs. </a:t>
            </a:r>
            <a:r>
              <a:rPr lang="zh-CN" altLang="en-US" sz="2900" dirty="0" smtClean="0">
                <a:solidFill>
                  <a:srgbClr val="FF0000"/>
                </a:solidFill>
              </a:rPr>
              <a:t>懦夫</a:t>
            </a:r>
            <a:endParaRPr lang="en-US" altLang="zh-CN" sz="2900" dirty="0" smtClean="0">
              <a:solidFill>
                <a:srgbClr val="FF0000"/>
              </a:solidFill>
            </a:endParaRPr>
          </a:p>
          <a:p>
            <a:endParaRPr lang="en-US" altLang="zh-CN" sz="1900" dirty="0" smtClean="0"/>
          </a:p>
          <a:p>
            <a:r>
              <a:rPr lang="zh-CN" altLang="en-US" sz="2900" dirty="0" smtClean="0"/>
              <a:t>被逼出的承诺显然是不可信的。</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113</a:t>
            </a:fld>
            <a:endParaRPr lang="zh-CN" altLang="en-US" dirty="0"/>
          </a:p>
        </p:txBody>
      </p:sp>
      <p:sp>
        <p:nvSpPr>
          <p:cNvPr id="5" name="Rectangle 4"/>
          <p:cNvSpPr/>
          <p:nvPr/>
        </p:nvSpPr>
        <p:spPr>
          <a:xfrm>
            <a:off x="740532" y="1484785"/>
            <a:ext cx="8112901"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工程师应依据自身实际效能以及时间和环境约束，勇于做出承诺，且尽全力兑现之。</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要事第一法则</a:t>
            </a:r>
            <a:endParaRPr lang="zh-CN" altLang="en-US" dirty="0"/>
          </a:p>
        </p:txBody>
      </p:sp>
      <p:sp>
        <p:nvSpPr>
          <p:cNvPr id="3" name="Content Placeholder 2"/>
          <p:cNvSpPr>
            <a:spLocks noGrp="1"/>
          </p:cNvSpPr>
          <p:nvPr>
            <p:ph idx="1"/>
          </p:nvPr>
        </p:nvSpPr>
        <p:spPr>
          <a:xfrm>
            <a:off x="613964" y="3645025"/>
            <a:ext cx="8667750" cy="2808312"/>
          </a:xfrm>
        </p:spPr>
        <p:txBody>
          <a:bodyPr/>
          <a:lstStyle/>
          <a:p>
            <a:pPr>
              <a:buNone/>
            </a:pPr>
            <a:r>
              <a:rPr lang="zh-CN" altLang="en-US" dirty="0" smtClean="0"/>
              <a:t>凡事亲躬 </a:t>
            </a:r>
            <a:endParaRPr lang="en-US" altLang="zh-CN" dirty="0" smtClean="0"/>
          </a:p>
          <a:p>
            <a:pPr>
              <a:buNone/>
            </a:pPr>
            <a:r>
              <a:rPr lang="en-US" altLang="zh-CN" dirty="0" smtClean="0">
                <a:sym typeface="Wingdings" pitchFamily="2" charset="2"/>
              </a:rPr>
              <a:t>       </a:t>
            </a:r>
            <a:r>
              <a:rPr lang="zh-CN" altLang="en-US" dirty="0" smtClean="0">
                <a:sym typeface="Wingdings" pitchFamily="2" charset="2"/>
              </a:rPr>
              <a:t>过劳</a:t>
            </a:r>
            <a:endParaRPr lang="en-US" altLang="zh-CN" dirty="0" smtClean="0">
              <a:sym typeface="Wingdings" pitchFamily="2" charset="2"/>
            </a:endParaRPr>
          </a:p>
          <a:p>
            <a:pPr>
              <a:buNone/>
            </a:pPr>
            <a:r>
              <a:rPr lang="en-US" altLang="zh-CN" dirty="0" smtClean="0">
                <a:sym typeface="Wingdings" pitchFamily="2" charset="2"/>
              </a:rPr>
              <a:t>            </a:t>
            </a:r>
            <a:r>
              <a:rPr lang="zh-CN" altLang="en-US" dirty="0" smtClean="0">
                <a:sym typeface="Wingdings" pitchFamily="2" charset="2"/>
              </a:rPr>
              <a:t> </a:t>
            </a:r>
            <a:r>
              <a:rPr lang="en-US" altLang="zh-CN" dirty="0" smtClean="0">
                <a:sym typeface="Wingdings" pitchFamily="2" charset="2"/>
              </a:rPr>
              <a:t> </a:t>
            </a:r>
            <a:r>
              <a:rPr lang="zh-CN" altLang="en-US" dirty="0" smtClean="0">
                <a:sym typeface="Wingdings" pitchFamily="2" charset="2"/>
              </a:rPr>
              <a:t>早死</a:t>
            </a:r>
            <a:endParaRPr lang="en-US" altLang="zh-CN" dirty="0" smtClean="0">
              <a:sym typeface="Wingdings" pitchFamily="2" charset="2"/>
            </a:endParaRPr>
          </a:p>
          <a:p>
            <a:pPr>
              <a:buNone/>
            </a:pPr>
            <a:r>
              <a:rPr lang="en-US" altLang="zh-CN" dirty="0" smtClean="0">
                <a:sym typeface="Wingdings" pitchFamily="2" charset="2"/>
              </a:rPr>
              <a:t>              </a:t>
            </a:r>
            <a:r>
              <a:rPr lang="zh-CN" altLang="en-US" dirty="0" smtClean="0">
                <a:sym typeface="Wingdings" pitchFamily="2" charset="2"/>
              </a:rPr>
              <a:t>后继无人</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114</a:t>
            </a:fld>
            <a:endParaRPr lang="zh-CN" altLang="en-US" dirty="0"/>
          </a:p>
        </p:txBody>
      </p:sp>
      <p:sp>
        <p:nvSpPr>
          <p:cNvPr id="5" name="Rectangle 4"/>
          <p:cNvSpPr/>
          <p:nvPr/>
        </p:nvSpPr>
        <p:spPr>
          <a:xfrm>
            <a:off x="584517" y="1412777"/>
            <a:ext cx="8580953" cy="936104"/>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工程师应聚焦于重要且紧急的“要务”。</a:t>
            </a:r>
            <a:endParaRPr lang="zh-CN" altLang="en-US" sz="2900" dirty="0">
              <a:solidFill>
                <a:srgbClr val="C00000"/>
              </a:solidFill>
              <a:ea typeface="文鼎CS长美黑" pitchFamily="49" charset="-122"/>
            </a:endParaRPr>
          </a:p>
        </p:txBody>
      </p:sp>
      <p:pic>
        <p:nvPicPr>
          <p:cNvPr id="1026" name="Picture 2" descr="E:\SECBOK\Content\Figures\ToonZhuGeLiang.png"/>
          <p:cNvPicPr>
            <a:picLocks noChangeAspect="1" noChangeArrowheads="1"/>
          </p:cNvPicPr>
          <p:nvPr/>
        </p:nvPicPr>
        <p:blipFill>
          <a:blip r:embed="rId2" cstate="print"/>
          <a:srcRect/>
          <a:stretch>
            <a:fillRect/>
          </a:stretch>
        </p:blipFill>
        <p:spPr bwMode="auto">
          <a:xfrm>
            <a:off x="5717298" y="2879180"/>
            <a:ext cx="4060238" cy="3502148"/>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56857" y="2380819"/>
            <a:ext cx="4836537" cy="1624246"/>
          </a:xfrm>
        </p:spPr>
        <p:txBody>
          <a:bodyPr/>
          <a:lstStyle/>
          <a:p>
            <a:r>
              <a:rPr lang="zh-CN" altLang="en-US" dirty="0" smtClean="0"/>
              <a:t>没有伟大的团队就没有伟大的软件，可大部分团队就像是支离破碎的家庭。</a:t>
            </a:r>
            <a:endParaRPr lang="zh-CN" altLang="en-US" dirty="0"/>
          </a:p>
        </p:txBody>
      </p:sp>
      <p:sp>
        <p:nvSpPr>
          <p:cNvPr id="4" name="Slide Number Placeholder 3"/>
          <p:cNvSpPr>
            <a:spLocks noGrp="1"/>
          </p:cNvSpPr>
          <p:nvPr>
            <p:ph type="sldNum" sz="quarter" idx="4"/>
          </p:nvPr>
        </p:nvSpPr>
        <p:spPr>
          <a:xfrm>
            <a:off x="9281715" y="6453198"/>
            <a:ext cx="624286" cy="365125"/>
          </a:xfrm>
        </p:spPr>
        <p:txBody>
          <a:bodyPr/>
          <a:lstStyle/>
          <a:p>
            <a:fld id="{64FEA357-1A1C-4E1E-9A53-504063E4F462}" type="slidenum">
              <a:rPr lang="zh-CN" altLang="en-US" smtClean="0"/>
              <a:pPr/>
              <a:t>115</a:t>
            </a:fld>
            <a:endParaRPr lang="zh-CN" altLang="en-US" dirty="0"/>
          </a:p>
        </p:txBody>
      </p:sp>
      <p:sp>
        <p:nvSpPr>
          <p:cNvPr id="6" name="Rectangle 5"/>
          <p:cNvSpPr/>
          <p:nvPr/>
        </p:nvSpPr>
        <p:spPr>
          <a:xfrm>
            <a:off x="1280592" y="5733256"/>
            <a:ext cx="7488832" cy="1019928"/>
          </a:xfrm>
          <a:prstGeom prst="rect">
            <a:avLst/>
          </a:prstGeom>
        </p:spPr>
        <p:txBody>
          <a:bodyPr wrap="square" lIns="95665" tIns="47832" rIns="95665" bIns="47832">
            <a:spAutoFit/>
          </a:bodyPr>
          <a:lstStyle/>
          <a:p>
            <a:r>
              <a:rPr lang="en-US" altLang="zh-CN" sz="2000" dirty="0" smtClean="0">
                <a:latin typeface="方正精宋简体" pitchFamily="2" charset="-122"/>
                <a:ea typeface="方正精宋简体" pitchFamily="2" charset="-122"/>
              </a:rPr>
              <a:t>Jim McCarthy(</a:t>
            </a:r>
            <a:r>
              <a:rPr lang="zh-CN" altLang="en-US" sz="2000" dirty="0" smtClean="0">
                <a:latin typeface="方正精宋简体" pitchFamily="2" charset="-122"/>
                <a:ea typeface="方正精宋简体" pitchFamily="2" charset="-122"/>
              </a:rPr>
              <a:t>麦卡锡</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是微软公司</a:t>
            </a:r>
            <a:r>
              <a:rPr lang="en-US" altLang="zh-CN" sz="2000" dirty="0" smtClean="0">
                <a:latin typeface="方正精宋简体" pitchFamily="2" charset="-122"/>
                <a:ea typeface="方正精宋简体" pitchFamily="2" charset="-122"/>
              </a:rPr>
              <a:t>VC++</a:t>
            </a:r>
            <a:r>
              <a:rPr lang="zh-CN" altLang="en-US" sz="2000" dirty="0" smtClean="0">
                <a:latin typeface="方正精宋简体" pitchFamily="2" charset="-122"/>
                <a:ea typeface="方正精宋简体" pitchFamily="2" charset="-122"/>
              </a:rPr>
              <a:t>项目的资深工程师和技术总监。个人信息网址是：</a:t>
            </a:r>
            <a:r>
              <a:rPr lang="en-US" altLang="zh-CN" sz="2000" dirty="0" smtClean="0">
                <a:hlinkClick r:id="rId2"/>
              </a:rPr>
              <a:t>http://www.mccarthyshow.com/aboutus/</a:t>
            </a:r>
            <a:endParaRPr lang="zh-CN" altLang="en-US" sz="2000" dirty="0">
              <a:latin typeface="方正精宋简体" pitchFamily="2" charset="-122"/>
              <a:ea typeface="方正精宋简体" pitchFamily="2" charset="-122"/>
            </a:endParaRPr>
          </a:p>
        </p:txBody>
      </p:sp>
      <p:sp>
        <p:nvSpPr>
          <p:cNvPr id="7" name="Rectangle 6"/>
          <p:cNvSpPr/>
          <p:nvPr/>
        </p:nvSpPr>
        <p:spPr>
          <a:xfrm>
            <a:off x="1080951" y="4077071"/>
            <a:ext cx="2009978" cy="419764"/>
          </a:xfrm>
          <a:prstGeom prst="rect">
            <a:avLst/>
          </a:prstGeom>
        </p:spPr>
        <p:txBody>
          <a:bodyPr wrap="none" lIns="95665" tIns="47832" rIns="95665" bIns="47832">
            <a:spAutoFit/>
          </a:bodyPr>
          <a:lstStyle/>
          <a:p>
            <a:r>
              <a:rPr lang="en-US" altLang="zh-CN" sz="2100" dirty="0" smtClean="0"/>
              <a:t>Jim McCarthy</a:t>
            </a:r>
            <a:endParaRPr lang="zh-CN" altLang="en-US" sz="2100" dirty="0">
              <a:ea typeface="文鼎CS长美黑" pitchFamily="49" charset="-122"/>
            </a:endParaRPr>
          </a:p>
        </p:txBody>
      </p:sp>
      <p:pic>
        <p:nvPicPr>
          <p:cNvPr id="8" name="Picture 2" descr="http://newtechusa.net/wp-content/uploads/2012/05/jimatwork.jpg"/>
          <p:cNvPicPr>
            <a:picLocks noChangeAspect="1" noChangeArrowheads="1"/>
          </p:cNvPicPr>
          <p:nvPr/>
        </p:nvPicPr>
        <p:blipFill>
          <a:blip r:embed="rId3" cstate="print"/>
          <a:srcRect/>
          <a:stretch>
            <a:fillRect/>
          </a:stretch>
        </p:blipFill>
        <p:spPr bwMode="auto">
          <a:xfrm>
            <a:off x="573622" y="1428736"/>
            <a:ext cx="2736304" cy="2736304"/>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基本概念</a:t>
            </a:r>
            <a:endParaRPr lang="zh-CN" altLang="en-US" dirty="0"/>
          </a:p>
        </p:txBody>
      </p:sp>
      <p:sp>
        <p:nvSpPr>
          <p:cNvPr id="3" name="Content Placeholder 2"/>
          <p:cNvSpPr>
            <a:spLocks noGrp="1"/>
          </p:cNvSpPr>
          <p:nvPr>
            <p:ph idx="1"/>
          </p:nvPr>
        </p:nvSpPr>
        <p:spPr>
          <a:xfrm>
            <a:off x="613974" y="1268760"/>
            <a:ext cx="8785529" cy="3168352"/>
          </a:xfrm>
        </p:spPr>
        <p:txBody>
          <a:bodyPr/>
          <a:lstStyle/>
          <a:p>
            <a:r>
              <a:rPr lang="zh-CN" altLang="en-US" sz="2900" dirty="0" smtClean="0"/>
              <a:t>团队 </a:t>
            </a:r>
            <a:r>
              <a:rPr lang="en-US" altLang="zh-CN" sz="2900" dirty="0" smtClean="0"/>
              <a:t>(Team)</a:t>
            </a:r>
          </a:p>
          <a:p>
            <a:pPr lvl="1"/>
            <a:r>
              <a:rPr lang="zh-CN" altLang="en-US" sz="2500" dirty="0" smtClean="0"/>
              <a:t>包含至少两个个体的群体，具有共同目标，且每个个体扮演特定角色，通过彼此协作以实现共同目标</a:t>
            </a:r>
            <a:endParaRPr lang="en-US" altLang="zh-CN" sz="2500" dirty="0" smtClean="0"/>
          </a:p>
          <a:p>
            <a:pPr lvl="1">
              <a:buNone/>
            </a:pPr>
            <a:endParaRPr lang="en-US" altLang="zh-CN" sz="2500" dirty="0" smtClean="0"/>
          </a:p>
          <a:p>
            <a:pPr lvl="1"/>
            <a:r>
              <a:rPr lang="zh-CN" altLang="en-US" sz="2500" dirty="0" smtClean="0">
                <a:solidFill>
                  <a:srgbClr val="0000FF"/>
                </a:solidFill>
              </a:rPr>
              <a:t>群体性</a:t>
            </a:r>
            <a:endParaRPr lang="en-US" altLang="zh-CN" sz="2500" dirty="0" smtClean="0">
              <a:solidFill>
                <a:srgbClr val="0000FF"/>
              </a:solidFill>
            </a:endParaRPr>
          </a:p>
          <a:p>
            <a:pPr lvl="1"/>
            <a:r>
              <a:rPr lang="zh-CN" altLang="en-US" sz="2500" dirty="0" smtClean="0">
                <a:solidFill>
                  <a:srgbClr val="0000FF"/>
                </a:solidFill>
              </a:rPr>
              <a:t>目标性</a:t>
            </a:r>
            <a:endParaRPr lang="en-US" altLang="zh-CN" sz="2500" dirty="0" smtClean="0">
              <a:solidFill>
                <a:srgbClr val="0000FF"/>
              </a:solidFill>
            </a:endParaRPr>
          </a:p>
          <a:p>
            <a:pPr lvl="1"/>
            <a:r>
              <a:rPr lang="zh-CN" altLang="en-US" sz="2500" dirty="0" smtClean="0">
                <a:solidFill>
                  <a:srgbClr val="0000FF"/>
                </a:solidFill>
              </a:rPr>
              <a:t>时态性</a:t>
            </a:r>
            <a:endParaRPr lang="en-US" altLang="zh-CN" sz="2500" dirty="0" smtClean="0">
              <a:solidFill>
                <a:srgbClr val="0000FF"/>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116</a:t>
            </a:fld>
            <a:endParaRPr lang="zh-CN" altLang="en-US" dirty="0"/>
          </a:p>
        </p:txBody>
      </p:sp>
      <p:sp>
        <p:nvSpPr>
          <p:cNvPr id="7" name="Rectangle 6"/>
          <p:cNvSpPr/>
          <p:nvPr/>
        </p:nvSpPr>
        <p:spPr>
          <a:xfrm>
            <a:off x="350489" y="5445231"/>
            <a:ext cx="5850650" cy="866040"/>
          </a:xfrm>
          <a:prstGeom prst="rect">
            <a:avLst/>
          </a:prstGeom>
        </p:spPr>
        <p:style>
          <a:lnRef idx="1">
            <a:schemeClr val="dk1"/>
          </a:lnRef>
          <a:fillRef idx="3">
            <a:schemeClr val="dk1"/>
          </a:fillRef>
          <a:effectRef idx="2">
            <a:schemeClr val="dk1"/>
          </a:effectRef>
          <a:fontRef idx="minor">
            <a:schemeClr val="lt1"/>
          </a:fontRef>
        </p:style>
        <p:txBody>
          <a:bodyPr wrap="square" lIns="95665" tIns="47832" rIns="95665" bIns="47832">
            <a:spAutoFit/>
          </a:bodyPr>
          <a:lstStyle/>
          <a:p>
            <a:r>
              <a:rPr lang="zh-CN" altLang="en-US" sz="2500" dirty="0" smtClean="0">
                <a:ea typeface="文鼎CS长美黑" pitchFamily="49" charset="-122"/>
              </a:rPr>
              <a:t>卓越的团队管理能助力平凡团队发挥出最大魔力。        </a:t>
            </a:r>
            <a:r>
              <a:rPr lang="zh-CN" altLang="en-US" sz="2100" dirty="0" smtClean="0">
                <a:ea typeface="文鼎CS长美黑" pitchFamily="49" charset="-122"/>
              </a:rPr>
              <a:t>   </a:t>
            </a:r>
            <a:r>
              <a:rPr lang="en-US" altLang="zh-CN" sz="2100" dirty="0" smtClean="0">
                <a:ea typeface="文鼎CS长美黑" pitchFamily="49" charset="-122"/>
              </a:rPr>
              <a:t>--- Ken Blanchard</a:t>
            </a:r>
            <a:endParaRPr lang="zh-CN" altLang="en-US" sz="2500" dirty="0">
              <a:ea typeface="文鼎CS长美黑" pitchFamily="49" charset="-122"/>
            </a:endParaRPr>
          </a:p>
        </p:txBody>
      </p:sp>
      <p:pic>
        <p:nvPicPr>
          <p:cNvPr id="8" name="Picture 2" descr="E:\SECBOK\Content\Figures\ToonTeamWork.png"/>
          <p:cNvPicPr>
            <a:picLocks noChangeAspect="1" noChangeArrowheads="1"/>
          </p:cNvPicPr>
          <p:nvPr/>
        </p:nvPicPr>
        <p:blipFill>
          <a:blip r:embed="rId2" cstate="print"/>
          <a:srcRect/>
          <a:stretch>
            <a:fillRect/>
          </a:stretch>
        </p:blipFill>
        <p:spPr bwMode="auto">
          <a:xfrm>
            <a:off x="7239016" y="3786190"/>
            <a:ext cx="2470150" cy="255905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基本概念</a:t>
            </a:r>
            <a:endParaRPr lang="zh-CN" altLang="en-US" dirty="0"/>
          </a:p>
        </p:txBody>
      </p:sp>
      <p:sp>
        <p:nvSpPr>
          <p:cNvPr id="3" name="Content Placeholder 2"/>
          <p:cNvSpPr>
            <a:spLocks noGrp="1"/>
          </p:cNvSpPr>
          <p:nvPr>
            <p:ph idx="1"/>
          </p:nvPr>
        </p:nvSpPr>
        <p:spPr>
          <a:xfrm>
            <a:off x="350487" y="1268760"/>
            <a:ext cx="8931228" cy="4968552"/>
          </a:xfrm>
        </p:spPr>
        <p:txBody>
          <a:bodyPr/>
          <a:lstStyle/>
          <a:p>
            <a:r>
              <a:rPr lang="zh-CN" altLang="en-US" sz="2900" dirty="0" smtClean="0"/>
              <a:t>胶冻</a:t>
            </a:r>
            <a:r>
              <a:rPr lang="en-US" altLang="zh-CN" sz="2900" dirty="0" smtClean="0"/>
              <a:t> (Jelled) </a:t>
            </a:r>
            <a:r>
              <a:rPr lang="zh-CN" altLang="en-US" sz="2900" dirty="0" smtClean="0"/>
              <a:t>团队</a:t>
            </a:r>
            <a:endParaRPr lang="en-US" altLang="zh-CN" sz="2900" dirty="0" smtClean="0"/>
          </a:p>
          <a:p>
            <a:pPr lvl="1"/>
            <a:r>
              <a:rPr lang="zh-CN" altLang="en-US" sz="2500" dirty="0" smtClean="0"/>
              <a:t>即，在工作中表现出良好道德、合作态度和集体主义精神的团队</a:t>
            </a:r>
            <a:endParaRPr lang="en-US" altLang="zh-CN" sz="2500" dirty="0" smtClean="0"/>
          </a:p>
          <a:p>
            <a:pPr lvl="1">
              <a:buNone/>
            </a:pPr>
            <a:endParaRPr lang="en-US" altLang="zh-CN" sz="1500" dirty="0" smtClean="0">
              <a:solidFill>
                <a:srgbClr val="0000FF"/>
              </a:solidFill>
            </a:endParaRPr>
          </a:p>
          <a:p>
            <a:pPr lvl="1">
              <a:buNone/>
            </a:pPr>
            <a:r>
              <a:rPr lang="zh-CN" altLang="en-US" sz="2500" dirty="0" smtClean="0">
                <a:solidFill>
                  <a:srgbClr val="0000FF"/>
                </a:solidFill>
              </a:rPr>
              <a:t>典型特征</a:t>
            </a:r>
            <a:endParaRPr lang="en-US" altLang="zh-CN" sz="2500" dirty="0" smtClean="0">
              <a:solidFill>
                <a:srgbClr val="0000FF"/>
              </a:solidFill>
            </a:endParaRPr>
          </a:p>
          <a:p>
            <a:pPr lvl="1"/>
            <a:r>
              <a:rPr lang="zh-CN" altLang="en-US" sz="2500" dirty="0" smtClean="0"/>
              <a:t>高技能、士气高昂的创新型成员</a:t>
            </a:r>
            <a:endParaRPr lang="en-US" altLang="zh-CN" sz="2500" dirty="0" smtClean="0"/>
          </a:p>
          <a:p>
            <a:pPr lvl="1"/>
            <a:r>
              <a:rPr lang="zh-CN" altLang="en-US" sz="2500" dirty="0" smtClean="0"/>
              <a:t>团队有重要、清晰且可实现的共同目标</a:t>
            </a:r>
            <a:endParaRPr lang="en-US" altLang="zh-CN" sz="2500" dirty="0" smtClean="0"/>
          </a:p>
          <a:p>
            <a:pPr lvl="1"/>
            <a:r>
              <a:rPr lang="zh-CN" altLang="en-US" sz="2500" dirty="0" smtClean="0"/>
              <a:t>尽可能地遵循规范的工作过程和文档</a:t>
            </a:r>
            <a:endParaRPr lang="en-US" altLang="zh-CN" sz="2500" dirty="0" smtClean="0"/>
          </a:p>
          <a:p>
            <a:pPr lvl="1"/>
            <a:r>
              <a:rPr lang="zh-CN" altLang="en-US" sz="2500" dirty="0" smtClean="0"/>
              <a:t>自由、平等和开放的交流渠道</a:t>
            </a:r>
            <a:endParaRPr lang="en-US" altLang="zh-CN" sz="2500" dirty="0" smtClean="0"/>
          </a:p>
          <a:p>
            <a:pPr lvl="1"/>
            <a:r>
              <a:rPr lang="zh-CN" altLang="en-US" sz="2500" dirty="0" smtClean="0"/>
              <a:t>每位成员都知道自己的角色和权责</a:t>
            </a:r>
            <a:endParaRPr lang="en-US" altLang="zh-CN" sz="2500" dirty="0" smtClean="0"/>
          </a:p>
          <a:p>
            <a:pPr lvl="1"/>
            <a:r>
              <a:rPr lang="zh-CN" altLang="en-US" sz="2500" dirty="0" smtClean="0"/>
              <a:t>每位成员都认同团队策略</a:t>
            </a:r>
            <a:endParaRPr lang="en-US" altLang="zh-CN" sz="2100" dirty="0" smtClean="0"/>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117</a:t>
            </a:fld>
            <a:endParaRPr lang="zh-CN" altLang="en-US" dirty="0"/>
          </a:p>
        </p:txBody>
      </p:sp>
      <p:pic>
        <p:nvPicPr>
          <p:cNvPr id="18435" name="Picture 3" descr="E:\SECBOK\Content\Figures\HRT.png"/>
          <p:cNvPicPr>
            <a:picLocks noChangeAspect="1" noChangeArrowheads="1"/>
          </p:cNvPicPr>
          <p:nvPr/>
        </p:nvPicPr>
        <p:blipFill>
          <a:blip r:embed="rId2" cstate="print"/>
          <a:srcRect/>
          <a:stretch>
            <a:fillRect/>
          </a:stretch>
        </p:blipFill>
        <p:spPr bwMode="auto">
          <a:xfrm>
            <a:off x="5673081" y="3242674"/>
            <a:ext cx="4272479" cy="3570702"/>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基本概念</a:t>
            </a:r>
            <a:endParaRPr lang="zh-CN" altLang="en-US" dirty="0"/>
          </a:p>
        </p:txBody>
      </p:sp>
      <p:sp>
        <p:nvSpPr>
          <p:cNvPr id="3" name="Content Placeholder 2"/>
          <p:cNvSpPr>
            <a:spLocks noGrp="1"/>
          </p:cNvSpPr>
          <p:nvPr>
            <p:ph idx="1"/>
          </p:nvPr>
        </p:nvSpPr>
        <p:spPr/>
        <p:txBody>
          <a:bodyPr/>
          <a:lstStyle/>
          <a:p>
            <a:r>
              <a:rPr lang="zh-CN" altLang="en-US" dirty="0" smtClean="0"/>
              <a:t>团队管理</a:t>
            </a:r>
            <a:r>
              <a:rPr lang="en-US" altLang="zh-CN" dirty="0" smtClean="0"/>
              <a:t> (Team Management)</a:t>
            </a:r>
          </a:p>
          <a:p>
            <a:pPr lvl="1"/>
            <a:r>
              <a:rPr lang="zh-CN" altLang="en-US" dirty="0" smtClean="0"/>
              <a:t>组建团队并实现既定团队目标的过程</a:t>
            </a:r>
            <a:endParaRPr lang="en-US" altLang="zh-CN" dirty="0" smtClean="0"/>
          </a:p>
          <a:p>
            <a:pPr lvl="1"/>
            <a:r>
              <a:rPr lang="zh-CN" altLang="en-US" dirty="0" smtClean="0"/>
              <a:t>覆盖团队及其成员的方方面面，例如：</a:t>
            </a:r>
            <a:endParaRPr lang="en-US" altLang="zh-CN" dirty="0" smtClean="0"/>
          </a:p>
          <a:p>
            <a:pPr lvl="1">
              <a:buNone/>
            </a:pPr>
            <a:r>
              <a:rPr lang="en-US" altLang="zh-CN" dirty="0" smtClean="0">
                <a:sym typeface="Wingdings" pitchFamily="2" charset="2"/>
              </a:rPr>
              <a:t>     </a:t>
            </a:r>
            <a:r>
              <a:rPr lang="zh-CN" altLang="en-US" dirty="0" smtClean="0"/>
              <a:t>团队的组织结构、信息流通</a:t>
            </a:r>
            <a:endParaRPr lang="en-US" altLang="zh-CN" dirty="0" smtClean="0"/>
          </a:p>
          <a:p>
            <a:pPr lvl="1">
              <a:buNone/>
            </a:pPr>
            <a:r>
              <a:rPr lang="en-US" altLang="zh-CN" dirty="0" smtClean="0">
                <a:sym typeface="Wingdings" pitchFamily="2" charset="2"/>
              </a:rPr>
              <a:t>     </a:t>
            </a:r>
            <a:r>
              <a:rPr lang="zh-CN" altLang="en-US" dirty="0" smtClean="0"/>
              <a:t>合作文化、士气和风气</a:t>
            </a:r>
            <a:endParaRPr lang="en-US" altLang="zh-CN" dirty="0" smtClean="0"/>
          </a:p>
          <a:p>
            <a:pPr lvl="1">
              <a:buNone/>
            </a:pPr>
            <a:r>
              <a:rPr lang="en-US" altLang="zh-CN" dirty="0" smtClean="0">
                <a:sym typeface="Wingdings" pitchFamily="2" charset="2"/>
              </a:rPr>
              <a:t>     </a:t>
            </a:r>
            <a:r>
              <a:rPr lang="zh-CN" altLang="en-US" dirty="0" smtClean="0"/>
              <a:t>成员的角色安排、</a:t>
            </a:r>
            <a:r>
              <a:rPr lang="en-US" altLang="zh-CN" dirty="0" smtClean="0"/>
              <a:t/>
            </a:r>
            <a:br>
              <a:rPr lang="en-US" altLang="zh-CN" dirty="0" smtClean="0"/>
            </a:br>
            <a:r>
              <a:rPr lang="en-US" altLang="zh-CN" dirty="0" smtClean="0"/>
              <a:t>             </a:t>
            </a:r>
            <a:r>
              <a:rPr lang="zh-CN" altLang="en-US" dirty="0" smtClean="0"/>
              <a:t>任务分配、</a:t>
            </a:r>
            <a:r>
              <a:rPr lang="en-US" altLang="zh-CN" dirty="0" smtClean="0"/>
              <a:t/>
            </a:r>
            <a:br>
              <a:rPr lang="en-US" altLang="zh-CN" dirty="0" smtClean="0"/>
            </a:br>
            <a:r>
              <a:rPr lang="en-US" altLang="zh-CN" dirty="0" smtClean="0"/>
              <a:t>             </a:t>
            </a:r>
            <a:r>
              <a:rPr lang="zh-CN" altLang="en-US" dirty="0" smtClean="0"/>
              <a:t>正常流动、</a:t>
            </a:r>
            <a:r>
              <a:rPr lang="en-US" altLang="zh-CN" dirty="0" smtClean="0"/>
              <a:t/>
            </a:r>
            <a:br>
              <a:rPr lang="en-US" altLang="zh-CN" dirty="0" smtClean="0"/>
            </a:br>
            <a:r>
              <a:rPr lang="en-US" altLang="zh-CN" dirty="0" smtClean="0"/>
              <a:t>             </a:t>
            </a:r>
            <a:r>
              <a:rPr lang="zh-CN" altLang="en-US" dirty="0" smtClean="0"/>
              <a:t>升迁和奖惩、</a:t>
            </a:r>
            <a:endParaRPr lang="en-US" altLang="zh-CN" dirty="0" smtClean="0"/>
          </a:p>
          <a:p>
            <a:pPr lvl="1">
              <a:buNone/>
            </a:pPr>
            <a:r>
              <a:rPr lang="en-US" altLang="zh-CN" dirty="0" smtClean="0"/>
              <a:t>                  …</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118</a:t>
            </a:fld>
            <a:endParaRPr lang="zh-CN" altLang="en-US" dirty="0"/>
          </a:p>
        </p:txBody>
      </p:sp>
      <p:pic>
        <p:nvPicPr>
          <p:cNvPr id="19458" name="Picture 2" descr="E:\SECBOK\Content\Figures\ToonOneOne.png"/>
          <p:cNvPicPr>
            <a:picLocks noChangeAspect="1" noChangeArrowheads="1"/>
          </p:cNvPicPr>
          <p:nvPr/>
        </p:nvPicPr>
        <p:blipFill>
          <a:blip r:embed="rId2" cstate="print"/>
          <a:srcRect/>
          <a:stretch>
            <a:fillRect/>
          </a:stretch>
        </p:blipFill>
        <p:spPr bwMode="auto">
          <a:xfrm>
            <a:off x="6637006" y="2996952"/>
            <a:ext cx="3269000" cy="3408042"/>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基本概念</a:t>
            </a:r>
            <a:endParaRPr lang="zh-CN" altLang="en-US" dirty="0"/>
          </a:p>
        </p:txBody>
      </p:sp>
      <p:sp>
        <p:nvSpPr>
          <p:cNvPr id="3" name="Content Placeholder 2"/>
          <p:cNvSpPr>
            <a:spLocks noGrp="1"/>
          </p:cNvSpPr>
          <p:nvPr>
            <p:ph idx="1"/>
          </p:nvPr>
        </p:nvSpPr>
        <p:spPr/>
        <p:txBody>
          <a:bodyPr/>
          <a:lstStyle/>
          <a:p>
            <a:r>
              <a:rPr lang="zh-CN" altLang="en-US" dirty="0" smtClean="0"/>
              <a:t>团队管理必须处理的四对矛盾：</a:t>
            </a:r>
            <a:endParaRPr lang="en-US" altLang="zh-CN" dirty="0" smtClean="0"/>
          </a:p>
          <a:p>
            <a:pPr lvl="1"/>
            <a:r>
              <a:rPr lang="zh-CN" altLang="en-US" dirty="0" smtClean="0"/>
              <a:t>个体与团队之间的目标矛盾</a:t>
            </a:r>
            <a:endParaRPr lang="en-US" altLang="zh-CN" dirty="0" smtClean="0"/>
          </a:p>
          <a:p>
            <a:pPr lvl="1"/>
            <a:r>
              <a:rPr lang="zh-CN" altLang="en-US" dirty="0" smtClean="0"/>
              <a:t>“和谐”与“对抗”之间的矛盾</a:t>
            </a:r>
            <a:endParaRPr lang="en-US" altLang="zh-CN" dirty="0" smtClean="0"/>
          </a:p>
          <a:p>
            <a:pPr lvl="1"/>
            <a:r>
              <a:rPr lang="zh-CN" altLang="en-US" dirty="0" smtClean="0"/>
              <a:t>近期业绩与长期发展</a:t>
            </a:r>
            <a:endParaRPr lang="en-US" altLang="zh-CN" dirty="0" smtClean="0"/>
          </a:p>
          <a:p>
            <a:pPr lvl="1"/>
            <a:r>
              <a:rPr lang="zh-CN" altLang="en-US" dirty="0" smtClean="0"/>
              <a:t>“控”与“放”的矛盾</a:t>
            </a:r>
            <a:endParaRPr lang="en-US" altLang="zh-CN"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119</a:t>
            </a:fld>
            <a:endParaRPr lang="zh-CN" altLang="en-US" dirty="0"/>
          </a:p>
        </p:txBody>
      </p:sp>
      <p:pic>
        <p:nvPicPr>
          <p:cNvPr id="20482" name="Picture 2" descr="E:\SECBOK\Content\Figures\ToonTeamwork2.png"/>
          <p:cNvPicPr>
            <a:picLocks noChangeAspect="1" noChangeArrowheads="1"/>
          </p:cNvPicPr>
          <p:nvPr/>
        </p:nvPicPr>
        <p:blipFill>
          <a:blip r:embed="rId2" cstate="print"/>
          <a:srcRect/>
          <a:stretch>
            <a:fillRect/>
          </a:stretch>
        </p:blipFill>
        <p:spPr bwMode="auto">
          <a:xfrm>
            <a:off x="7374241" y="2564914"/>
            <a:ext cx="2531764" cy="3812733"/>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74558" y="3028890"/>
            <a:ext cx="4836537" cy="1624246"/>
          </a:xfrm>
        </p:spPr>
        <p:txBody>
          <a:bodyPr/>
          <a:lstStyle/>
          <a:p>
            <a:r>
              <a:rPr lang="zh-CN" altLang="en-US" dirty="0" smtClean="0"/>
              <a:t> 正人用邪法，其邪亦正；</a:t>
            </a:r>
            <a:r>
              <a:rPr lang="en-US" altLang="zh-CN" dirty="0" smtClean="0"/>
              <a:t/>
            </a:r>
            <a:br>
              <a:rPr lang="en-US" altLang="zh-CN" dirty="0" smtClean="0"/>
            </a:br>
            <a:r>
              <a:rPr lang="en-US" altLang="zh-CN" dirty="0" smtClean="0"/>
              <a:t> </a:t>
            </a:r>
            <a:r>
              <a:rPr lang="zh-CN" altLang="en-US" dirty="0" smtClean="0"/>
              <a:t>邪人用正法，其正亦邪。   </a:t>
            </a:r>
            <a:r>
              <a:rPr lang="en-US" altLang="zh-CN" dirty="0" smtClean="0"/>
              <a:t/>
            </a:r>
            <a:br>
              <a:rPr lang="en-US" altLang="zh-CN" dirty="0" smtClean="0"/>
            </a:br>
            <a:r>
              <a:rPr lang="en-US" altLang="zh-CN" dirty="0" smtClean="0"/>
              <a:t> </a:t>
            </a:r>
            <a:r>
              <a:rPr lang="zh-CN" altLang="en-US" dirty="0" smtClean="0"/>
              <a:t>一切唯心造。</a:t>
            </a:r>
            <a:endParaRPr lang="zh-CN" altLang="en-US" dirty="0"/>
          </a:p>
        </p:txBody>
      </p:sp>
      <p:sp>
        <p:nvSpPr>
          <p:cNvPr id="4" name="Slide Number Placeholder 3"/>
          <p:cNvSpPr>
            <a:spLocks noGrp="1"/>
          </p:cNvSpPr>
          <p:nvPr>
            <p:ph type="sldNum" sz="quarter" idx="4294967295"/>
          </p:nvPr>
        </p:nvSpPr>
        <p:spPr>
          <a:xfrm>
            <a:off x="9281716" y="6453189"/>
            <a:ext cx="624284" cy="365125"/>
          </a:xfrm>
        </p:spPr>
        <p:txBody>
          <a:bodyPr/>
          <a:lstStyle/>
          <a:p>
            <a:fld id="{64FEA357-1A1C-4E1E-9A53-504063E4F462}" type="slidenum">
              <a:rPr lang="zh-CN" altLang="en-US" smtClean="0"/>
              <a:pPr/>
              <a:t>12</a:t>
            </a:fld>
            <a:endParaRPr lang="zh-CN" altLang="en-US" dirty="0"/>
          </a:p>
        </p:txBody>
      </p:sp>
      <p:pic>
        <p:nvPicPr>
          <p:cNvPr id="1026" name="Picture 2" descr="C:\Users\SECBOK\Desktop\未标题-1.png"/>
          <p:cNvPicPr>
            <a:picLocks noChangeAspect="1" noChangeArrowheads="1"/>
          </p:cNvPicPr>
          <p:nvPr/>
        </p:nvPicPr>
        <p:blipFill>
          <a:blip r:embed="rId2" cstate="print"/>
          <a:srcRect/>
          <a:stretch>
            <a:fillRect/>
          </a:stretch>
        </p:blipFill>
        <p:spPr bwMode="auto">
          <a:xfrm>
            <a:off x="4406939" y="1052736"/>
            <a:ext cx="4395489" cy="4320480"/>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团队管理风格</a:t>
            </a:r>
            <a:endParaRPr lang="zh-CN" altLang="en-US" dirty="0"/>
          </a:p>
        </p:txBody>
      </p:sp>
      <p:sp>
        <p:nvSpPr>
          <p:cNvPr id="3" name="Content Placeholder 2"/>
          <p:cNvSpPr>
            <a:spLocks noGrp="1"/>
          </p:cNvSpPr>
          <p:nvPr>
            <p:ph idx="1"/>
          </p:nvPr>
        </p:nvSpPr>
        <p:spPr>
          <a:xfrm>
            <a:off x="2204695" y="1700811"/>
            <a:ext cx="5772641" cy="792088"/>
          </a:xfrm>
        </p:spPr>
        <p:txBody>
          <a:bodyPr/>
          <a:lstStyle/>
          <a:p>
            <a:pPr algn="ctr">
              <a:buNone/>
            </a:pPr>
            <a:r>
              <a:rPr lang="zh-CN" altLang="en-US" sz="3300" dirty="0" smtClean="0"/>
              <a:t>兵熊熊一个，将熊熊一窝。</a:t>
            </a:r>
            <a:endParaRPr lang="zh-CN" altLang="en-US" sz="33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120</a:t>
            </a:fld>
            <a:endParaRPr lang="zh-CN" altLang="en-US" dirty="0"/>
          </a:p>
        </p:txBody>
      </p:sp>
      <p:pic>
        <p:nvPicPr>
          <p:cNvPr id="6" name="Picture 4" descr="http://attach.hunantv.com/uploads/images/large/20080803/2358150.jpg"/>
          <p:cNvPicPr>
            <a:picLocks noChangeAspect="1" noChangeArrowheads="1"/>
          </p:cNvPicPr>
          <p:nvPr/>
        </p:nvPicPr>
        <p:blipFill>
          <a:blip r:embed="rId2" cstate="print"/>
          <a:srcRect/>
          <a:stretch>
            <a:fillRect/>
          </a:stretch>
        </p:blipFill>
        <p:spPr bwMode="auto">
          <a:xfrm>
            <a:off x="2485348" y="2636911"/>
            <a:ext cx="4896544" cy="3661177"/>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团队管理风格</a:t>
            </a:r>
            <a:endParaRPr lang="zh-CN" altLang="en-US" dirty="0"/>
          </a:p>
        </p:txBody>
      </p:sp>
      <p:sp>
        <p:nvSpPr>
          <p:cNvPr id="3" name="Content Placeholder 2"/>
          <p:cNvSpPr>
            <a:spLocks noGrp="1"/>
          </p:cNvSpPr>
          <p:nvPr>
            <p:ph idx="1"/>
          </p:nvPr>
        </p:nvSpPr>
        <p:spPr/>
        <p:txBody>
          <a:bodyPr/>
          <a:lstStyle/>
          <a:p>
            <a:pPr>
              <a:buNone/>
            </a:pPr>
            <a:r>
              <a:rPr lang="zh-CN" altLang="en-US" dirty="0" smtClean="0"/>
              <a:t>典型风格</a:t>
            </a:r>
            <a:endParaRPr lang="en-US" altLang="zh-CN" dirty="0" smtClean="0"/>
          </a:p>
          <a:p>
            <a:r>
              <a:rPr lang="zh-CN" altLang="en-US" sz="2900" dirty="0" smtClean="0"/>
              <a:t>民主分权型</a:t>
            </a:r>
            <a:endParaRPr lang="en-US" altLang="zh-CN" sz="2900" dirty="0" smtClean="0"/>
          </a:p>
          <a:p>
            <a:r>
              <a:rPr lang="zh-CN" altLang="en-US" sz="2900" dirty="0" smtClean="0"/>
              <a:t>控制分权型</a:t>
            </a:r>
            <a:endParaRPr lang="en-US" altLang="zh-CN" sz="2900" dirty="0" smtClean="0"/>
          </a:p>
          <a:p>
            <a:r>
              <a:rPr lang="zh-CN" altLang="en-US" sz="2900" dirty="0" smtClean="0"/>
              <a:t>控制集权型</a:t>
            </a:r>
            <a:endParaRPr lang="en-US" altLang="zh-CN" sz="2900" dirty="0" smtClean="0"/>
          </a:p>
          <a:p>
            <a:pPr>
              <a:buNone/>
            </a:pPr>
            <a:endParaRPr lang="en-US" altLang="zh-CN" dirty="0" smtClean="0"/>
          </a:p>
          <a:p>
            <a:pPr>
              <a:buNone/>
            </a:pPr>
            <a:endParaRPr lang="en-US" altLang="zh-CN" dirty="0" smtClean="0"/>
          </a:p>
          <a:p>
            <a:pPr>
              <a:buNone/>
            </a:pPr>
            <a:r>
              <a:rPr lang="zh-CN" altLang="en-US" dirty="0" smtClean="0"/>
              <a:t>如何选择？</a:t>
            </a:r>
            <a:endParaRPr lang="en-US" altLang="zh-CN" dirty="0" smtClean="0"/>
          </a:p>
          <a:p>
            <a:r>
              <a:rPr lang="zh-CN" altLang="en-US" dirty="0" smtClean="0"/>
              <a:t>考虑诸多因素</a:t>
            </a:r>
            <a:endParaRPr lang="en-US" altLang="zh-CN" dirty="0" smtClean="0"/>
          </a:p>
          <a:p>
            <a:pPr lvl="1"/>
            <a:r>
              <a:rPr lang="zh-CN" altLang="en-US" dirty="0" smtClean="0"/>
              <a:t>难度、规模、寿命、模块化程度、可靠性、交付日期、社交性、</a:t>
            </a:r>
            <a:r>
              <a:rPr lang="en-US" altLang="zh-CN" dirty="0" smtClean="0"/>
              <a:t>…</a:t>
            </a: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121</a:t>
            </a:fld>
            <a:endParaRPr lang="zh-CN" altLang="en-US" dirty="0"/>
          </a:p>
        </p:txBody>
      </p:sp>
      <p:pic>
        <p:nvPicPr>
          <p:cNvPr id="6" name="Picture 2" descr="E:\SECBOK\Content\Figures\DDCDCC.png"/>
          <p:cNvPicPr>
            <a:picLocks noChangeAspect="1" noChangeArrowheads="1"/>
          </p:cNvPicPr>
          <p:nvPr/>
        </p:nvPicPr>
        <p:blipFill>
          <a:blip r:embed="rId2" cstate="print"/>
          <a:srcRect/>
          <a:stretch>
            <a:fillRect/>
          </a:stretch>
        </p:blipFill>
        <p:spPr bwMode="auto">
          <a:xfrm>
            <a:off x="4595810" y="1428736"/>
            <a:ext cx="4234539" cy="302433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效能、交流与管理</a:t>
            </a:r>
            <a:endParaRPr lang="zh-CN" altLang="en-US" dirty="0"/>
          </a:p>
        </p:txBody>
      </p:sp>
      <p:sp>
        <p:nvSpPr>
          <p:cNvPr id="3" name="Content Placeholder 2"/>
          <p:cNvSpPr>
            <a:spLocks noGrp="1"/>
          </p:cNvSpPr>
          <p:nvPr>
            <p:ph idx="1"/>
          </p:nvPr>
        </p:nvSpPr>
        <p:spPr/>
        <p:txBody>
          <a:bodyPr/>
          <a:lstStyle/>
          <a:p>
            <a:r>
              <a:rPr lang="zh-CN" altLang="en-US" sz="2900" dirty="0" smtClean="0"/>
              <a:t>团队的整体效能受团队规</a:t>
            </a:r>
            <a:r>
              <a:rPr lang="en-US" altLang="zh-CN" sz="2900" dirty="0" smtClean="0"/>
              <a:t/>
            </a:r>
            <a:br>
              <a:rPr lang="en-US" altLang="zh-CN" sz="2900" dirty="0" smtClean="0"/>
            </a:br>
            <a:r>
              <a:rPr lang="zh-CN" altLang="en-US" sz="2900" dirty="0" smtClean="0"/>
              <a:t>模及成员交互数的影响。</a:t>
            </a:r>
            <a:endParaRPr lang="en-US" altLang="zh-CN" sz="2900" dirty="0" smtClean="0"/>
          </a:p>
          <a:p>
            <a:endParaRPr lang="en-US" altLang="zh-CN" sz="2900" dirty="0" smtClean="0"/>
          </a:p>
          <a:p>
            <a:endParaRPr lang="en-US" altLang="zh-CN" sz="2900" dirty="0" smtClean="0"/>
          </a:p>
          <a:p>
            <a:r>
              <a:rPr lang="zh-CN" altLang="en-US" sz="2900" dirty="0" smtClean="0"/>
              <a:t>有效交流：</a:t>
            </a:r>
            <a:endParaRPr lang="en-US" altLang="zh-CN" sz="2900" dirty="0" smtClean="0"/>
          </a:p>
          <a:p>
            <a:pPr lvl="1"/>
            <a:r>
              <a:rPr lang="zh-CN" altLang="en-US" sz="2500" dirty="0" smtClean="0"/>
              <a:t>交流过程公开</a:t>
            </a:r>
            <a:endParaRPr lang="en-US" altLang="zh-CN" sz="2500" dirty="0" smtClean="0"/>
          </a:p>
          <a:p>
            <a:pPr lvl="1"/>
            <a:r>
              <a:rPr lang="zh-CN" altLang="en-US" sz="2500" dirty="0" smtClean="0"/>
              <a:t>交流者善于倾听</a:t>
            </a:r>
            <a:endParaRPr lang="en-US" altLang="zh-CN" sz="2500" dirty="0" smtClean="0"/>
          </a:p>
          <a:p>
            <a:pPr lvl="1"/>
            <a:r>
              <a:rPr lang="zh-CN" altLang="en-US" sz="2500" dirty="0" smtClean="0"/>
              <a:t>交流双方平等</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122</a:t>
            </a:fld>
            <a:endParaRPr lang="zh-CN" altLang="en-US" dirty="0"/>
          </a:p>
        </p:txBody>
      </p:sp>
      <p:pic>
        <p:nvPicPr>
          <p:cNvPr id="2051" name="Picture 3" descr="E:\SECBOK\Content\Figures\ToonEqualCommu.png"/>
          <p:cNvPicPr>
            <a:picLocks noChangeAspect="1" noChangeArrowheads="1"/>
          </p:cNvPicPr>
          <p:nvPr/>
        </p:nvPicPr>
        <p:blipFill>
          <a:blip r:embed="rId2" cstate="print"/>
          <a:srcRect/>
          <a:stretch>
            <a:fillRect/>
          </a:stretch>
        </p:blipFill>
        <p:spPr bwMode="auto">
          <a:xfrm>
            <a:off x="3979996" y="4611046"/>
            <a:ext cx="2557181" cy="2274338"/>
          </a:xfrm>
          <a:prstGeom prst="rect">
            <a:avLst/>
          </a:prstGeom>
          <a:noFill/>
        </p:spPr>
      </p:pic>
      <p:pic>
        <p:nvPicPr>
          <p:cNvPr id="7" name="Picture 2" descr="E:\SECBOK\Content\Figures\TeamSizeAndEfficiency.png"/>
          <p:cNvPicPr>
            <a:picLocks noChangeAspect="1" noChangeArrowheads="1"/>
          </p:cNvPicPr>
          <p:nvPr/>
        </p:nvPicPr>
        <p:blipFill>
          <a:blip r:embed="rId3" cstate="print"/>
          <a:srcRect/>
          <a:stretch>
            <a:fillRect/>
          </a:stretch>
        </p:blipFill>
        <p:spPr bwMode="auto">
          <a:xfrm>
            <a:off x="5738818" y="1428736"/>
            <a:ext cx="3851920" cy="266838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团队软件过程</a:t>
            </a:r>
            <a:r>
              <a:rPr lang="en-US" altLang="zh-CN" dirty="0" smtClean="0"/>
              <a:t>(TSP)</a:t>
            </a:r>
            <a:endParaRPr lang="zh-CN" altLang="en-US" dirty="0"/>
          </a:p>
        </p:txBody>
      </p:sp>
      <p:sp>
        <p:nvSpPr>
          <p:cNvPr id="3" name="Content Placeholder 2"/>
          <p:cNvSpPr>
            <a:spLocks noGrp="1"/>
          </p:cNvSpPr>
          <p:nvPr>
            <p:ph idx="1"/>
          </p:nvPr>
        </p:nvSpPr>
        <p:spPr/>
        <p:txBody>
          <a:bodyPr/>
          <a:lstStyle/>
          <a:p>
            <a:r>
              <a:rPr lang="zh-CN" altLang="en-US" dirty="0" smtClean="0"/>
              <a:t>团队软件过程</a:t>
            </a:r>
            <a:r>
              <a:rPr lang="en-US" altLang="zh-CN" dirty="0" smtClean="0"/>
              <a:t>(TSP)</a:t>
            </a:r>
          </a:p>
          <a:p>
            <a:pPr lvl="1"/>
            <a:r>
              <a:rPr lang="zh-CN" altLang="en-US" dirty="0" smtClean="0"/>
              <a:t>一套旨在提升软件团队整体生产力的方法、指南和规范</a:t>
            </a:r>
            <a:endParaRPr lang="en-US" altLang="zh-CN" dirty="0" smtClean="0"/>
          </a:p>
          <a:p>
            <a:pPr lvl="1"/>
            <a:r>
              <a:rPr lang="en-US" altLang="zh-CN" dirty="0" smtClean="0"/>
              <a:t>Watts Humphrey</a:t>
            </a:r>
            <a:r>
              <a:rPr lang="zh-CN" altLang="en-US" dirty="0" smtClean="0"/>
              <a:t>团队的研究硕果，</a:t>
            </a:r>
            <a:r>
              <a:rPr lang="en-US" altLang="zh-CN" dirty="0" smtClean="0"/>
              <a:t>1997</a:t>
            </a:r>
            <a:r>
              <a:rPr lang="zh-CN" altLang="en-US" dirty="0" smtClean="0"/>
              <a:t>年发布</a:t>
            </a:r>
            <a:endParaRPr lang="en-US" altLang="zh-CN" dirty="0" smtClean="0"/>
          </a:p>
          <a:p>
            <a:pPr lvl="1"/>
            <a:endParaRPr lang="en-US" altLang="zh-CN" dirty="0" smtClean="0"/>
          </a:p>
          <a:p>
            <a:pPr lvl="1">
              <a:buNone/>
            </a:pPr>
            <a:r>
              <a:rPr lang="en-US" altLang="zh-CN" dirty="0" smtClean="0"/>
              <a:t>TSP</a:t>
            </a:r>
            <a:r>
              <a:rPr lang="zh-CN" altLang="en-US" dirty="0" smtClean="0"/>
              <a:t>包括两大模块：</a:t>
            </a:r>
            <a:endParaRPr lang="en-US" altLang="zh-CN" dirty="0" smtClean="0"/>
          </a:p>
          <a:p>
            <a:pPr lvl="1"/>
            <a:r>
              <a:rPr lang="zh-CN" altLang="en-US" dirty="0" smtClean="0">
                <a:solidFill>
                  <a:srgbClr val="0000FF"/>
                </a:solidFill>
              </a:rPr>
              <a:t>团队建设</a:t>
            </a:r>
            <a:r>
              <a:rPr lang="zh-CN" altLang="en-US" dirty="0" smtClean="0"/>
              <a:t>： 敲定人选、设定目标、</a:t>
            </a:r>
            <a:r>
              <a:rPr lang="en-US" altLang="zh-CN" dirty="0" smtClean="0"/>
              <a:t/>
            </a:r>
            <a:br>
              <a:rPr lang="en-US" altLang="zh-CN" dirty="0" smtClean="0"/>
            </a:br>
            <a:r>
              <a:rPr lang="zh-CN" altLang="en-US" dirty="0" smtClean="0"/>
              <a:t>分配角色、裁剪团队过程等 </a:t>
            </a:r>
            <a:endParaRPr lang="en-US" altLang="zh-CN" dirty="0" smtClean="0"/>
          </a:p>
          <a:p>
            <a:pPr lvl="1"/>
            <a:r>
              <a:rPr lang="zh-CN" altLang="en-US" dirty="0" smtClean="0">
                <a:solidFill>
                  <a:srgbClr val="0000FF"/>
                </a:solidFill>
              </a:rPr>
              <a:t>团队管理</a:t>
            </a:r>
            <a:r>
              <a:rPr lang="zh-CN" altLang="en-US" dirty="0" smtClean="0"/>
              <a:t>： 成员交流与协作、</a:t>
            </a:r>
            <a:r>
              <a:rPr lang="en-US" altLang="zh-CN" dirty="0" smtClean="0"/>
              <a:t/>
            </a:r>
            <a:br>
              <a:rPr lang="en-US" altLang="zh-CN" dirty="0" smtClean="0"/>
            </a:br>
            <a:r>
              <a:rPr lang="zh-CN" altLang="en-US" dirty="0" smtClean="0"/>
              <a:t>团队度量、进程跟踪、风险分析等</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123</a:t>
            </a:fld>
            <a:endParaRPr lang="zh-CN" altLang="en-US" dirty="0"/>
          </a:p>
        </p:txBody>
      </p:sp>
      <p:pic>
        <p:nvPicPr>
          <p:cNvPr id="6" name="Picture 2" descr="E:\SECBOK\Content\Figures\ToonPSPtwoPart.png"/>
          <p:cNvPicPr>
            <a:picLocks noChangeAspect="1" noChangeArrowheads="1"/>
          </p:cNvPicPr>
          <p:nvPr/>
        </p:nvPicPr>
        <p:blipFill>
          <a:blip r:embed="rId2" cstate="print"/>
          <a:srcRect/>
          <a:stretch>
            <a:fillRect/>
          </a:stretch>
        </p:blipFill>
        <p:spPr bwMode="auto">
          <a:xfrm>
            <a:off x="7381892" y="3357562"/>
            <a:ext cx="2117143" cy="297517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TSP</a:t>
            </a:r>
            <a:r>
              <a:rPr lang="zh-CN" altLang="en-US" dirty="0" smtClean="0"/>
              <a:t>四理念</a:t>
            </a:r>
            <a:r>
              <a:rPr lang="en-US" altLang="zh-CN" dirty="0" smtClean="0"/>
              <a:t>—</a:t>
            </a:r>
            <a:r>
              <a:rPr lang="zh-CN" altLang="en-US" dirty="0" smtClean="0"/>
              <a:t>依赖团队</a:t>
            </a:r>
            <a:endParaRPr lang="zh-CN" altLang="en-US" dirty="0"/>
          </a:p>
        </p:txBody>
      </p:sp>
      <p:sp>
        <p:nvSpPr>
          <p:cNvPr id="3" name="Content Placeholder 2"/>
          <p:cNvSpPr>
            <a:spLocks noGrp="1"/>
          </p:cNvSpPr>
          <p:nvPr>
            <p:ph idx="1"/>
          </p:nvPr>
        </p:nvSpPr>
        <p:spPr>
          <a:xfrm>
            <a:off x="613964" y="4437118"/>
            <a:ext cx="8667750" cy="1800199"/>
          </a:xfrm>
        </p:spPr>
        <p:txBody>
          <a:bodyPr/>
          <a:lstStyle/>
          <a:p>
            <a:pPr>
              <a:buNone/>
            </a:pPr>
            <a:r>
              <a:rPr lang="zh-CN" altLang="en-US" dirty="0" smtClean="0"/>
              <a:t>     卓越的团队管理能助力平凡团队</a:t>
            </a:r>
            <a:r>
              <a:rPr lang="en-US" altLang="zh-CN" dirty="0" smtClean="0"/>
              <a:t/>
            </a:r>
            <a:br>
              <a:rPr lang="en-US" altLang="zh-CN" dirty="0" smtClean="0"/>
            </a:br>
            <a:r>
              <a:rPr lang="en-US" altLang="zh-CN" dirty="0" smtClean="0"/>
              <a:t> </a:t>
            </a:r>
            <a:r>
              <a:rPr lang="zh-CN" altLang="en-US" dirty="0" smtClean="0"/>
              <a:t>发挥出最大魔力。   </a:t>
            </a:r>
            <a:r>
              <a:rPr lang="en-US" altLang="zh-CN" sz="2500" dirty="0" smtClean="0"/>
              <a:t>--- Ken Blanchard</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124</a:t>
            </a:fld>
            <a:endParaRPr lang="zh-CN" altLang="en-US" dirty="0"/>
          </a:p>
        </p:txBody>
      </p:sp>
      <p:sp>
        <p:nvSpPr>
          <p:cNvPr id="5" name="Rectangle 4"/>
          <p:cNvSpPr/>
          <p:nvPr/>
        </p:nvSpPr>
        <p:spPr>
          <a:xfrm>
            <a:off x="740534" y="1844829"/>
            <a:ext cx="8268919" cy="1080121"/>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  软件项目实践必须依赖于工程师团队的合力。</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TSP</a:t>
            </a:r>
            <a:r>
              <a:rPr lang="zh-CN" altLang="en-US" dirty="0" smtClean="0"/>
              <a:t>四理念</a:t>
            </a:r>
            <a:r>
              <a:rPr lang="en-US" altLang="zh-CN" dirty="0" smtClean="0"/>
              <a:t>—</a:t>
            </a:r>
            <a:r>
              <a:rPr lang="zh-CN" altLang="en-US" dirty="0" smtClean="0"/>
              <a:t>个体自管理</a:t>
            </a:r>
            <a:endParaRPr lang="zh-CN" altLang="en-US" dirty="0"/>
          </a:p>
        </p:txBody>
      </p:sp>
      <p:sp>
        <p:nvSpPr>
          <p:cNvPr id="3" name="Content Placeholder 2"/>
          <p:cNvSpPr>
            <a:spLocks noGrp="1"/>
          </p:cNvSpPr>
          <p:nvPr>
            <p:ph idx="1"/>
          </p:nvPr>
        </p:nvSpPr>
        <p:spPr>
          <a:xfrm>
            <a:off x="613974" y="4725147"/>
            <a:ext cx="5275139" cy="1512168"/>
          </a:xfrm>
        </p:spPr>
        <p:txBody>
          <a:bodyPr/>
          <a:lstStyle/>
          <a:p>
            <a:r>
              <a:rPr lang="zh-CN" altLang="en-US" dirty="0" smtClean="0"/>
              <a:t>知识工作者适合自管理！</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125</a:t>
            </a:fld>
            <a:endParaRPr lang="zh-CN" altLang="en-US" dirty="0"/>
          </a:p>
        </p:txBody>
      </p:sp>
      <p:sp>
        <p:nvSpPr>
          <p:cNvPr id="6" name="Rectangle 5"/>
          <p:cNvSpPr/>
          <p:nvPr/>
        </p:nvSpPr>
        <p:spPr>
          <a:xfrm>
            <a:off x="662529" y="1484790"/>
            <a:ext cx="8580953" cy="1080121"/>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对团队成员施行自管理，由他们在项目整体进程框架内自行规划所分配任务的完成进程。</a:t>
            </a:r>
            <a:endParaRPr lang="zh-CN" altLang="en-US" sz="2900" dirty="0">
              <a:solidFill>
                <a:srgbClr val="C00000"/>
              </a:solidFill>
              <a:ea typeface="文鼎CS长美黑" pitchFamily="49" charset="-122"/>
            </a:endParaRPr>
          </a:p>
        </p:txBody>
      </p:sp>
      <p:pic>
        <p:nvPicPr>
          <p:cNvPr id="4098" name="Picture 2" descr="E:\SECBOK\Content\Figures\ToonSelfManagement.png"/>
          <p:cNvPicPr>
            <a:picLocks noChangeAspect="1" noChangeArrowheads="1"/>
          </p:cNvPicPr>
          <p:nvPr/>
        </p:nvPicPr>
        <p:blipFill>
          <a:blip r:embed="rId2" cstate="print"/>
          <a:srcRect/>
          <a:stretch>
            <a:fillRect/>
          </a:stretch>
        </p:blipFill>
        <p:spPr bwMode="auto">
          <a:xfrm>
            <a:off x="6903219" y="3212980"/>
            <a:ext cx="2768757" cy="3153487"/>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TSP</a:t>
            </a:r>
            <a:r>
              <a:rPr lang="zh-CN" altLang="en-US" dirty="0" smtClean="0"/>
              <a:t>四理念</a:t>
            </a:r>
            <a:r>
              <a:rPr lang="en-US" altLang="zh-CN" dirty="0" smtClean="0"/>
              <a:t>—</a:t>
            </a:r>
            <a:r>
              <a:rPr lang="zh-CN" altLang="en-US" dirty="0" smtClean="0"/>
              <a:t>质量驱动生产率</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126</a:t>
            </a:fld>
            <a:endParaRPr lang="zh-CN" altLang="en-US" dirty="0"/>
          </a:p>
        </p:txBody>
      </p:sp>
      <p:sp>
        <p:nvSpPr>
          <p:cNvPr id="5" name="Rectangle 4"/>
          <p:cNvSpPr/>
          <p:nvPr/>
        </p:nvSpPr>
        <p:spPr>
          <a:xfrm>
            <a:off x="662529" y="1484790"/>
            <a:ext cx="8580953" cy="1080121"/>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以保证和控制产品质量的方式，提升项目的整体生产率。</a:t>
            </a:r>
            <a:endParaRPr lang="zh-CN" altLang="en-US" sz="2900" dirty="0">
              <a:solidFill>
                <a:srgbClr val="C00000"/>
              </a:solidFill>
              <a:ea typeface="文鼎CS长美黑" pitchFamily="49" charset="-122"/>
            </a:endParaRPr>
          </a:p>
        </p:txBody>
      </p:sp>
      <p:pic>
        <p:nvPicPr>
          <p:cNvPr id="6" name="Picture 2" descr="E:\SECBOK\Content\Figures\MillsLaw2.png"/>
          <p:cNvPicPr>
            <a:picLocks noChangeAspect="1" noChangeArrowheads="1"/>
          </p:cNvPicPr>
          <p:nvPr/>
        </p:nvPicPr>
        <p:blipFill>
          <a:blip r:embed="rId2" cstate="print"/>
          <a:srcRect/>
          <a:stretch>
            <a:fillRect/>
          </a:stretch>
        </p:blipFill>
        <p:spPr bwMode="auto">
          <a:xfrm>
            <a:off x="1023288" y="3212976"/>
            <a:ext cx="8001678" cy="299792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TSP</a:t>
            </a:r>
            <a:r>
              <a:rPr lang="zh-CN" altLang="en-US" dirty="0" smtClean="0"/>
              <a:t>四理念</a:t>
            </a:r>
            <a:r>
              <a:rPr lang="en-US" altLang="zh-CN" dirty="0" smtClean="0"/>
              <a:t>—</a:t>
            </a:r>
            <a:r>
              <a:rPr lang="zh-CN" altLang="en-US" dirty="0" smtClean="0"/>
              <a:t>均衡和优化工作负荷</a:t>
            </a:r>
            <a:endParaRPr lang="zh-CN" altLang="en-US" dirty="0"/>
          </a:p>
        </p:txBody>
      </p:sp>
      <p:sp>
        <p:nvSpPr>
          <p:cNvPr id="3" name="Content Placeholder 2"/>
          <p:cNvSpPr>
            <a:spLocks noGrp="1"/>
          </p:cNvSpPr>
          <p:nvPr>
            <p:ph idx="1"/>
          </p:nvPr>
        </p:nvSpPr>
        <p:spPr>
          <a:xfrm>
            <a:off x="613964" y="3645029"/>
            <a:ext cx="8667750" cy="2592289"/>
          </a:xfrm>
        </p:spPr>
        <p:txBody>
          <a:bodyPr/>
          <a:lstStyle/>
          <a:p>
            <a:r>
              <a:rPr lang="zh-CN" altLang="en-US" dirty="0" smtClean="0"/>
              <a:t>均衡工作负荷</a:t>
            </a:r>
            <a:endParaRPr lang="en-US" altLang="zh-CN" dirty="0" smtClean="0"/>
          </a:p>
          <a:p>
            <a:pPr lvl="1"/>
            <a:r>
              <a:rPr lang="zh-CN" altLang="en-US" dirty="0" smtClean="0"/>
              <a:t>避免“忙的忙死、闲的闲死”</a:t>
            </a:r>
            <a:endParaRPr lang="en-US" altLang="zh-CN" dirty="0" smtClean="0"/>
          </a:p>
          <a:p>
            <a:r>
              <a:rPr lang="zh-CN" altLang="en-US" dirty="0" smtClean="0"/>
              <a:t>优化工作负荷</a:t>
            </a:r>
            <a:endParaRPr lang="en-US" altLang="zh-CN" dirty="0" smtClean="0"/>
          </a:p>
          <a:p>
            <a:pPr lvl="1"/>
            <a:r>
              <a:rPr lang="zh-CN" altLang="en-US" dirty="0" smtClean="0"/>
              <a:t>避免“肥的拖瘦、瘦的拖死”</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127</a:t>
            </a:fld>
            <a:endParaRPr lang="zh-CN" altLang="en-US" dirty="0"/>
          </a:p>
        </p:txBody>
      </p:sp>
      <p:sp>
        <p:nvSpPr>
          <p:cNvPr id="5" name="Rectangle 4"/>
          <p:cNvSpPr/>
          <p:nvPr/>
        </p:nvSpPr>
        <p:spPr>
          <a:xfrm>
            <a:off x="350490" y="1484790"/>
            <a:ext cx="6786754" cy="1080121"/>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以均衡和优化团队工作负荷的方式，保证甚至缩短产品的交付时间。</a:t>
            </a:r>
            <a:endParaRPr lang="zh-CN" altLang="en-US" sz="2900" dirty="0">
              <a:solidFill>
                <a:srgbClr val="C00000"/>
              </a:solidFill>
              <a:ea typeface="文鼎CS长美黑" pitchFamily="49" charset="-122"/>
            </a:endParaRPr>
          </a:p>
        </p:txBody>
      </p:sp>
      <p:pic>
        <p:nvPicPr>
          <p:cNvPr id="6146" name="Picture 2" descr="E:\SECBOK\Content\Figures\ToonJianFu.png"/>
          <p:cNvPicPr>
            <a:picLocks noChangeAspect="1" noChangeArrowheads="1"/>
          </p:cNvPicPr>
          <p:nvPr/>
        </p:nvPicPr>
        <p:blipFill>
          <a:blip r:embed="rId2" cstate="print"/>
          <a:srcRect/>
          <a:stretch>
            <a:fillRect/>
          </a:stretch>
        </p:blipFill>
        <p:spPr bwMode="auto">
          <a:xfrm>
            <a:off x="7153865" y="2492896"/>
            <a:ext cx="2623671" cy="3986664"/>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TSP</a:t>
            </a:r>
            <a:r>
              <a:rPr lang="zh-CN" altLang="en-US" dirty="0" smtClean="0"/>
              <a:t>效益</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128</a:t>
            </a:fld>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640436" y="2263286"/>
            <a:ext cx="8603045" cy="2821898"/>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团队管理八法则</a:t>
            </a:r>
            <a:endParaRPr lang="zh-CN" altLang="en-US" dirty="0"/>
          </a:p>
        </p:txBody>
      </p:sp>
      <p:sp>
        <p:nvSpPr>
          <p:cNvPr id="3" name="Content Placeholder 2"/>
          <p:cNvSpPr>
            <a:spLocks noGrp="1"/>
          </p:cNvSpPr>
          <p:nvPr>
            <p:ph idx="1"/>
          </p:nvPr>
        </p:nvSpPr>
        <p:spPr/>
        <p:txBody>
          <a:bodyPr/>
          <a:lstStyle/>
          <a:p>
            <a:pPr marL="538113" indent="-538113">
              <a:buFont typeface="+mj-ea"/>
              <a:buAutoNum type="circleNumDbPlain"/>
            </a:pPr>
            <a:r>
              <a:rPr lang="zh-CN" altLang="en-US" dirty="0" smtClean="0"/>
              <a:t>尊重知识</a:t>
            </a:r>
            <a:endParaRPr lang="en-US" altLang="zh-CN" dirty="0" smtClean="0"/>
          </a:p>
          <a:p>
            <a:pPr marL="538113" indent="-538113">
              <a:buFont typeface="+mj-ea"/>
              <a:buAutoNum type="circleNumDbPlain"/>
            </a:pPr>
            <a:r>
              <a:rPr lang="zh-CN" altLang="en-US" dirty="0" smtClean="0"/>
              <a:t>营造民主、平等和自由的团队文化</a:t>
            </a:r>
            <a:endParaRPr lang="en-US" altLang="zh-CN" dirty="0" smtClean="0"/>
          </a:p>
          <a:p>
            <a:pPr marL="538113" indent="-538113">
              <a:buFont typeface="+mj-ea"/>
              <a:buAutoNum type="circleNumDbPlain"/>
            </a:pPr>
            <a:r>
              <a:rPr lang="zh-CN" altLang="en-US" dirty="0" smtClean="0"/>
              <a:t>尊重个体利益，主张存异求同</a:t>
            </a:r>
            <a:endParaRPr lang="en-US" altLang="zh-CN" dirty="0" smtClean="0"/>
          </a:p>
          <a:p>
            <a:pPr marL="538113" indent="-538113">
              <a:buFont typeface="+mj-ea"/>
              <a:buAutoNum type="circleNumDbPlain"/>
            </a:pPr>
            <a:r>
              <a:rPr lang="zh-CN" altLang="en-US" dirty="0" smtClean="0"/>
              <a:t>尊重个体差异性</a:t>
            </a:r>
            <a:endParaRPr lang="en-US" altLang="zh-CN" dirty="0" smtClean="0"/>
          </a:p>
          <a:p>
            <a:pPr marL="538113" indent="-538113">
              <a:buFont typeface="+mj-ea"/>
              <a:buAutoNum type="circleNumDbPlain"/>
            </a:pPr>
            <a:r>
              <a:rPr lang="zh-CN" altLang="en-US" dirty="0" smtClean="0"/>
              <a:t>增强凝聚力</a:t>
            </a:r>
            <a:endParaRPr lang="en-US" altLang="zh-CN" dirty="0" smtClean="0"/>
          </a:p>
          <a:p>
            <a:pPr marL="538113" indent="-538113">
              <a:buFont typeface="+mj-ea"/>
              <a:buAutoNum type="circleNumDbPlain"/>
            </a:pPr>
            <a:r>
              <a:rPr lang="zh-CN" altLang="en-US" dirty="0" smtClean="0"/>
              <a:t>营造责任文化</a:t>
            </a:r>
            <a:endParaRPr lang="en-US" altLang="zh-CN" dirty="0" smtClean="0"/>
          </a:p>
          <a:p>
            <a:pPr marL="538113" indent="-538113">
              <a:buFont typeface="+mj-ea"/>
              <a:buAutoNum type="circleNumDbPlain"/>
            </a:pPr>
            <a:r>
              <a:rPr lang="zh-CN" altLang="en-US" dirty="0" smtClean="0"/>
              <a:t>充分放权，施行个体自管理</a:t>
            </a:r>
            <a:endParaRPr lang="en-US" altLang="zh-CN" dirty="0" smtClean="0"/>
          </a:p>
          <a:p>
            <a:pPr marL="538113" indent="-538113">
              <a:buFont typeface="+mj-ea"/>
              <a:buAutoNum type="circleNumDbPlain"/>
            </a:pPr>
            <a:r>
              <a:rPr lang="zh-CN" altLang="en-US" dirty="0" smtClean="0"/>
              <a:t>重鼓励而轻惩罚</a:t>
            </a:r>
            <a:endParaRPr lang="en-US" altLang="zh-CN" dirty="0" smtClean="0"/>
          </a:p>
          <a:p>
            <a:pPr marL="538113" indent="-538113">
              <a:buFont typeface="+mj-ea"/>
              <a:buAutoNum type="circleNumDbPlain"/>
            </a:pP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129</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管理者</a:t>
            </a:r>
            <a:endParaRPr lang="zh-CN" altLang="en-US" dirty="0"/>
          </a:p>
        </p:txBody>
      </p:sp>
      <p:sp>
        <p:nvSpPr>
          <p:cNvPr id="3" name="Content Placeholder 2"/>
          <p:cNvSpPr>
            <a:spLocks noGrp="1"/>
          </p:cNvSpPr>
          <p:nvPr>
            <p:ph idx="1"/>
          </p:nvPr>
        </p:nvSpPr>
        <p:spPr/>
        <p:txBody>
          <a:bodyPr/>
          <a:lstStyle/>
          <a:p>
            <a:r>
              <a:rPr lang="zh-CN" altLang="en-US" dirty="0" smtClean="0"/>
              <a:t>管理是一门艺术。</a:t>
            </a:r>
            <a:endParaRPr lang="en-US" altLang="zh-CN" dirty="0" smtClean="0"/>
          </a:p>
          <a:p>
            <a:r>
              <a:rPr lang="zh-CN" altLang="en-US" dirty="0" smtClean="0"/>
              <a:t>管理者就是践行管理艺术的人。</a:t>
            </a:r>
            <a:endParaRPr lang="en-US" altLang="zh-CN" dirty="0" smtClean="0"/>
          </a:p>
          <a:p>
            <a:endParaRPr lang="zh-CN" altLang="en-US" dirty="0" smtClean="0"/>
          </a:p>
          <a:p>
            <a:r>
              <a:rPr lang="zh-CN" altLang="en-US" dirty="0" smtClean="0"/>
              <a:t>软件管理者是一类特殊的管理者</a:t>
            </a:r>
            <a:endParaRPr lang="en-US" altLang="zh-CN" dirty="0" smtClean="0"/>
          </a:p>
          <a:p>
            <a:pPr lvl="1"/>
            <a:r>
              <a:rPr lang="zh-CN" altLang="en-US" dirty="0" smtClean="0"/>
              <a:t>既要懂技术和工程，也要懂管理和领导。 </a:t>
            </a:r>
            <a:endParaRPr lang="en-US" altLang="zh-CN" dirty="0" smtClean="0"/>
          </a:p>
          <a:p>
            <a:endParaRPr lang="en-US" altLang="zh-CN" dirty="0" smtClean="0"/>
          </a:p>
          <a:p>
            <a:r>
              <a:rPr lang="zh-CN" altLang="en-US" dirty="0" smtClean="0"/>
              <a:t>典型的软件管理者就是</a:t>
            </a:r>
            <a:r>
              <a:rPr lang="zh-CN" altLang="en-US" dirty="0" smtClean="0">
                <a:solidFill>
                  <a:srgbClr val="0000FF"/>
                </a:solidFill>
              </a:rPr>
              <a:t>软件项目经理</a:t>
            </a:r>
            <a:r>
              <a:rPr lang="zh-CN" altLang="en-US" dirty="0" smtClean="0"/>
              <a:t>。</a:t>
            </a:r>
            <a:endParaRPr lang="en-US" altLang="zh-CN" dirty="0" smtClean="0"/>
          </a:p>
          <a:p>
            <a:pPr lvl="1"/>
            <a:r>
              <a:rPr lang="zh-CN" altLang="en-US" dirty="0" smtClean="0"/>
              <a:t>均衡统筹项目的所有要素和约束</a:t>
            </a:r>
            <a:endParaRPr lang="en-US" altLang="zh-CN" dirty="0" smtClean="0"/>
          </a:p>
          <a:p>
            <a:pPr lvl="1"/>
            <a:r>
              <a:rPr lang="zh-CN" altLang="en-US" dirty="0" smtClean="0"/>
              <a:t>充分发挥个人的管理才能和个性魅力</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13</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76640" y="1772097"/>
            <a:ext cx="5928659" cy="1728912"/>
          </a:xfrm>
        </p:spPr>
        <p:txBody>
          <a:bodyPr/>
          <a:lstStyle/>
          <a:p>
            <a:r>
              <a:rPr lang="en-US" altLang="zh-CN" sz="14400" dirty="0" smtClean="0">
                <a:latin typeface="Forte" pitchFamily="66" charset="0"/>
              </a:rPr>
              <a:t>Q &amp; A</a:t>
            </a:r>
            <a:endParaRPr lang="zh-CN" altLang="en-US" sz="14400" dirty="0">
              <a:latin typeface="Forte" pitchFamily="66" charset="0"/>
            </a:endParaRPr>
          </a:p>
        </p:txBody>
      </p:sp>
    </p:spTree>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管理者职责</a:t>
            </a:r>
            <a:endParaRPr lang="zh-CN" altLang="en-US" dirty="0"/>
          </a:p>
        </p:txBody>
      </p:sp>
      <p:sp>
        <p:nvSpPr>
          <p:cNvPr id="3" name="Content Placeholder 2"/>
          <p:cNvSpPr>
            <a:spLocks noGrp="1"/>
          </p:cNvSpPr>
          <p:nvPr>
            <p:ph idx="1"/>
          </p:nvPr>
        </p:nvSpPr>
        <p:spPr/>
        <p:txBody>
          <a:bodyPr/>
          <a:lstStyle/>
          <a:p>
            <a:r>
              <a:rPr lang="zh-CN" altLang="en-US" dirty="0" smtClean="0"/>
              <a:t>管理者的主要职责就是管理</a:t>
            </a:r>
            <a:endParaRPr lang="en-US" altLang="zh-CN" dirty="0" smtClean="0"/>
          </a:p>
          <a:p>
            <a:pPr lvl="1"/>
            <a:r>
              <a:rPr lang="zh-CN" altLang="en-US" sz="2900" dirty="0" smtClean="0"/>
              <a:t>管人 </a:t>
            </a:r>
            <a:endParaRPr lang="en-US" altLang="zh-CN" sz="2900" dirty="0" smtClean="0"/>
          </a:p>
          <a:p>
            <a:pPr lvl="1"/>
            <a:r>
              <a:rPr lang="zh-CN" altLang="en-US" sz="2900" dirty="0" smtClean="0"/>
              <a:t>理事</a:t>
            </a:r>
            <a:endParaRPr lang="en-US" altLang="zh-CN" sz="2900" dirty="0" smtClean="0"/>
          </a:p>
          <a:p>
            <a:pPr lvl="1"/>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14</a:t>
            </a:fld>
            <a:endParaRPr lang="zh-CN" altLang="en-US" dirty="0"/>
          </a:p>
        </p:txBody>
      </p:sp>
      <p:grpSp>
        <p:nvGrpSpPr>
          <p:cNvPr id="5" name="Group 4"/>
          <p:cNvGrpSpPr/>
          <p:nvPr/>
        </p:nvGrpSpPr>
        <p:grpSpPr>
          <a:xfrm>
            <a:off x="1208588" y="3140974"/>
            <a:ext cx="7566841" cy="3134143"/>
            <a:chOff x="1071538" y="1143000"/>
            <a:chExt cx="7258272" cy="4063983"/>
          </a:xfrm>
        </p:grpSpPr>
        <p:grpSp>
          <p:nvGrpSpPr>
            <p:cNvPr id="6" name="Group 3"/>
            <p:cNvGrpSpPr>
              <a:grpSpLocks/>
            </p:cNvGrpSpPr>
            <p:nvPr/>
          </p:nvGrpSpPr>
          <p:grpSpPr bwMode="auto">
            <a:xfrm>
              <a:off x="3103563" y="1143000"/>
              <a:ext cx="2032000" cy="1354138"/>
              <a:chOff x="2032000" y="0"/>
              <a:chExt cx="2032000" cy="1354666"/>
            </a:xfrm>
          </p:grpSpPr>
          <p:sp>
            <p:nvSpPr>
              <p:cNvPr id="22" name="Trapezoid 2"/>
              <p:cNvSpPr/>
              <p:nvPr/>
            </p:nvSpPr>
            <p:spPr>
              <a:xfrm>
                <a:off x="2032000" y="0"/>
                <a:ext cx="2032000" cy="1354666"/>
              </a:xfrm>
              <a:prstGeom prst="trapezoid">
                <a:avLst>
                  <a:gd name="adj" fmla="val 75000"/>
                </a:avLst>
              </a:prstGeom>
              <a:solidFill>
                <a:srgbClr val="C00000"/>
              </a:solidFill>
            </p:spPr>
            <p:style>
              <a:lnRef idx="2">
                <a:schemeClr val="lt1">
                  <a:hueOff val="0"/>
                  <a:satOff val="0"/>
                  <a:lumOff val="0"/>
                  <a:alphaOff val="0"/>
                </a:schemeClr>
              </a:lnRef>
              <a:fillRef idx="1">
                <a:schemeClr val="accent4">
                  <a:shade val="80000"/>
                  <a:hueOff val="0"/>
                  <a:satOff val="0"/>
                  <a:lumOff val="0"/>
                  <a:alphaOff val="0"/>
                </a:schemeClr>
              </a:fillRef>
              <a:effectRef idx="0">
                <a:schemeClr val="accent4">
                  <a:shade val="80000"/>
                  <a:hueOff val="0"/>
                  <a:satOff val="0"/>
                  <a:lumOff val="0"/>
                  <a:alphaOff val="0"/>
                </a:schemeClr>
              </a:effectRef>
              <a:fontRef idx="minor">
                <a:schemeClr val="lt1"/>
              </a:fontRef>
            </p:style>
          </p:sp>
          <p:sp>
            <p:nvSpPr>
              <p:cNvPr id="23" name="Trapezoid 4"/>
              <p:cNvSpPr/>
              <p:nvPr/>
            </p:nvSpPr>
            <p:spPr>
              <a:xfrm>
                <a:off x="2032000" y="0"/>
                <a:ext cx="2032000" cy="1354666"/>
              </a:xfrm>
              <a:prstGeom prst="rect">
                <a:avLst/>
              </a:prstGeom>
            </p:spPr>
            <p:style>
              <a:lnRef idx="0">
                <a:scrgbClr r="0" g="0" b="0"/>
              </a:lnRef>
              <a:fillRef idx="0">
                <a:scrgbClr r="0" g="0" b="0"/>
              </a:fillRef>
              <a:effectRef idx="0">
                <a:scrgbClr r="0" g="0" b="0"/>
              </a:effectRef>
              <a:fontRef idx="minor">
                <a:schemeClr val="lt1"/>
              </a:fontRef>
            </p:style>
            <p:txBody>
              <a:bodyPr lIns="82550" tIns="82550" rIns="82550" bIns="82550" spcCol="1270" anchor="ctr"/>
              <a:lstStyle/>
              <a:p>
                <a:pPr algn="ctr" defTabSz="1231461">
                  <a:lnSpc>
                    <a:spcPct val="90000"/>
                  </a:lnSpc>
                  <a:spcAft>
                    <a:spcPct val="35000"/>
                  </a:spcAft>
                  <a:defRPr/>
                </a:pPr>
                <a:endParaRPr lang="zh-CN" altLang="en-US" sz="7100" dirty="0">
                  <a:ea typeface="汉鼎简楷体" pitchFamily="49" charset="-122"/>
                </a:endParaRPr>
              </a:p>
            </p:txBody>
          </p:sp>
        </p:grpSp>
        <p:grpSp>
          <p:nvGrpSpPr>
            <p:cNvPr id="7" name="Group 4"/>
            <p:cNvGrpSpPr>
              <a:grpSpLocks/>
            </p:cNvGrpSpPr>
            <p:nvPr/>
          </p:nvGrpSpPr>
          <p:grpSpPr bwMode="auto">
            <a:xfrm>
              <a:off x="2087563" y="2497138"/>
              <a:ext cx="4064000" cy="1355725"/>
              <a:chOff x="1015999" y="1354666"/>
              <a:chExt cx="4064000" cy="1354666"/>
            </a:xfrm>
          </p:grpSpPr>
          <p:sp>
            <p:nvSpPr>
              <p:cNvPr id="20" name="Trapezoid 5"/>
              <p:cNvSpPr/>
              <p:nvPr/>
            </p:nvSpPr>
            <p:spPr>
              <a:xfrm>
                <a:off x="1015999" y="1354666"/>
                <a:ext cx="4064000" cy="1354666"/>
              </a:xfrm>
              <a:prstGeom prst="trapezoid">
                <a:avLst>
                  <a:gd name="adj" fmla="val 75000"/>
                </a:avLst>
              </a:prstGeom>
              <a:solidFill>
                <a:schemeClr val="accent2">
                  <a:lumMod val="60000"/>
                  <a:lumOff val="40000"/>
                </a:schemeClr>
              </a:solidFill>
            </p:spPr>
            <p:style>
              <a:lnRef idx="2">
                <a:schemeClr val="lt1">
                  <a:hueOff val="0"/>
                  <a:satOff val="0"/>
                  <a:lumOff val="0"/>
                  <a:alphaOff val="0"/>
                </a:schemeClr>
              </a:lnRef>
              <a:fillRef idx="1">
                <a:schemeClr val="accent4">
                  <a:shade val="80000"/>
                  <a:hueOff val="0"/>
                  <a:satOff val="0"/>
                  <a:lumOff val="29191"/>
                  <a:alphaOff val="0"/>
                </a:schemeClr>
              </a:fillRef>
              <a:effectRef idx="0">
                <a:schemeClr val="accent4">
                  <a:shade val="80000"/>
                  <a:hueOff val="0"/>
                  <a:satOff val="0"/>
                  <a:lumOff val="29191"/>
                  <a:alphaOff val="0"/>
                </a:schemeClr>
              </a:effectRef>
              <a:fontRef idx="minor">
                <a:schemeClr val="lt1"/>
              </a:fontRef>
            </p:style>
          </p:sp>
          <p:sp>
            <p:nvSpPr>
              <p:cNvPr id="21" name="Trapezoid 6"/>
              <p:cNvSpPr/>
              <p:nvPr/>
            </p:nvSpPr>
            <p:spPr>
              <a:xfrm>
                <a:off x="1727199" y="1354666"/>
                <a:ext cx="2641600" cy="1354666"/>
              </a:xfrm>
              <a:prstGeom prst="rect">
                <a:avLst/>
              </a:prstGeom>
            </p:spPr>
            <p:style>
              <a:lnRef idx="0">
                <a:scrgbClr r="0" g="0" b="0"/>
              </a:lnRef>
              <a:fillRef idx="0">
                <a:scrgbClr r="0" g="0" b="0"/>
              </a:fillRef>
              <a:effectRef idx="0">
                <a:scrgbClr r="0" g="0" b="0"/>
              </a:effectRef>
              <a:fontRef idx="minor">
                <a:schemeClr val="lt1"/>
              </a:fontRef>
            </p:style>
            <p:txBody>
              <a:bodyPr lIns="82550" tIns="82550" rIns="82550" bIns="82550" spcCol="1270" anchor="ctr"/>
              <a:lstStyle/>
              <a:p>
                <a:pPr algn="ctr" defTabSz="1231461">
                  <a:lnSpc>
                    <a:spcPct val="90000"/>
                  </a:lnSpc>
                  <a:spcAft>
                    <a:spcPct val="35000"/>
                  </a:spcAft>
                  <a:defRPr/>
                </a:pPr>
                <a:endParaRPr lang="zh-CN" altLang="en-US" sz="7100" dirty="0">
                  <a:ea typeface="汉鼎简楷体" pitchFamily="49" charset="-122"/>
                </a:endParaRPr>
              </a:p>
            </p:txBody>
          </p:sp>
        </p:grpSp>
        <p:grpSp>
          <p:nvGrpSpPr>
            <p:cNvPr id="8" name="Group 5"/>
            <p:cNvGrpSpPr/>
            <p:nvPr/>
          </p:nvGrpSpPr>
          <p:grpSpPr>
            <a:xfrm>
              <a:off x="1071538" y="3852317"/>
              <a:ext cx="6096000" cy="1354666"/>
              <a:chOff x="0" y="2709333"/>
              <a:chExt cx="6096000" cy="1354666"/>
            </a:xfrm>
            <a:solidFill>
              <a:srgbClr val="FFC000"/>
            </a:solidFill>
          </p:grpSpPr>
          <p:sp>
            <p:nvSpPr>
              <p:cNvPr id="18" name="Trapezoid 17"/>
              <p:cNvSpPr/>
              <p:nvPr/>
            </p:nvSpPr>
            <p:spPr>
              <a:xfrm>
                <a:off x="0" y="2709333"/>
                <a:ext cx="6096000" cy="1354666"/>
              </a:xfrm>
              <a:prstGeom prst="trapezoid">
                <a:avLst>
                  <a:gd name="adj" fmla="val 75000"/>
                </a:avLst>
              </a:prstGeom>
              <a:grpFill/>
            </p:spPr>
            <p:style>
              <a:lnRef idx="2">
                <a:schemeClr val="lt1">
                  <a:hueOff val="0"/>
                  <a:satOff val="0"/>
                  <a:lumOff val="0"/>
                  <a:alphaOff val="0"/>
                </a:schemeClr>
              </a:lnRef>
              <a:fillRef idx="1">
                <a:schemeClr val="accent4">
                  <a:shade val="80000"/>
                  <a:hueOff val="0"/>
                  <a:satOff val="0"/>
                  <a:lumOff val="58383"/>
                  <a:alphaOff val="0"/>
                </a:schemeClr>
              </a:fillRef>
              <a:effectRef idx="0">
                <a:schemeClr val="accent4">
                  <a:shade val="80000"/>
                  <a:hueOff val="0"/>
                  <a:satOff val="0"/>
                  <a:lumOff val="58383"/>
                  <a:alphaOff val="0"/>
                </a:schemeClr>
              </a:effectRef>
              <a:fontRef idx="minor">
                <a:schemeClr val="lt1"/>
              </a:fontRef>
            </p:style>
          </p:sp>
          <p:sp>
            <p:nvSpPr>
              <p:cNvPr id="19" name="Trapezoid 8"/>
              <p:cNvSpPr/>
              <p:nvPr/>
            </p:nvSpPr>
            <p:spPr>
              <a:xfrm>
                <a:off x="1066799" y="2709333"/>
                <a:ext cx="3962400" cy="1354666"/>
              </a:xfrm>
              <a:prstGeom prst="rect">
                <a:avLst/>
              </a:prstGeom>
              <a:grpFill/>
            </p:spPr>
            <p:style>
              <a:lnRef idx="0">
                <a:scrgbClr r="0" g="0" b="0"/>
              </a:lnRef>
              <a:fillRef idx="0">
                <a:scrgbClr r="0" g="0" b="0"/>
              </a:fillRef>
              <a:effectRef idx="0">
                <a:scrgbClr r="0" g="0" b="0"/>
              </a:effectRef>
              <a:fontRef idx="minor">
                <a:schemeClr val="lt1"/>
              </a:fontRef>
            </p:style>
            <p:txBody>
              <a:bodyPr lIns="82550" tIns="82550" rIns="82550" bIns="82550" spcCol="1270" anchor="ctr"/>
              <a:lstStyle/>
              <a:p>
                <a:pPr algn="ctr" defTabSz="1231461">
                  <a:lnSpc>
                    <a:spcPct val="90000"/>
                  </a:lnSpc>
                  <a:spcAft>
                    <a:spcPct val="35000"/>
                  </a:spcAft>
                  <a:defRPr/>
                </a:pPr>
                <a:endParaRPr lang="zh-CN" altLang="en-US" sz="7100" dirty="0">
                  <a:ea typeface="汉鼎简楷体" pitchFamily="49" charset="-122"/>
                </a:endParaRPr>
              </a:p>
            </p:txBody>
          </p:sp>
        </p:grpSp>
        <p:grpSp>
          <p:nvGrpSpPr>
            <p:cNvPr id="9" name="Group 12"/>
            <p:cNvGrpSpPr>
              <a:grpSpLocks/>
            </p:cNvGrpSpPr>
            <p:nvPr/>
          </p:nvGrpSpPr>
          <p:grpSpPr bwMode="auto">
            <a:xfrm>
              <a:off x="4286250" y="1284288"/>
              <a:ext cx="1928813" cy="962025"/>
              <a:chOff x="2743199" y="408582"/>
              <a:chExt cx="2641600" cy="962025"/>
            </a:xfrm>
          </p:grpSpPr>
          <p:sp>
            <p:nvSpPr>
              <p:cNvPr id="16" name="Rounded Rectangle 15"/>
              <p:cNvSpPr/>
              <p:nvPr/>
            </p:nvSpPr>
            <p:spPr>
              <a:xfrm>
                <a:off x="2743199" y="408582"/>
                <a:ext cx="2641600" cy="962025"/>
              </a:xfrm>
              <a:prstGeom prst="round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ounded Rectangle 4"/>
              <p:cNvSpPr/>
              <p:nvPr/>
            </p:nvSpPr>
            <p:spPr>
              <a:xfrm>
                <a:off x="2791030" y="456207"/>
                <a:ext cx="2545937" cy="866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341020">
                  <a:lnSpc>
                    <a:spcPct val="90000"/>
                  </a:lnSpc>
                  <a:spcAft>
                    <a:spcPct val="35000"/>
                  </a:spcAft>
                  <a:defRPr/>
                </a:pPr>
                <a:r>
                  <a:rPr lang="zh-CN" altLang="en-US" sz="2500" dirty="0">
                    <a:latin typeface="方正精楷简体" pitchFamily="2" charset="-122"/>
                    <a:ea typeface="汉鼎简楷体" pitchFamily="49" charset="-122"/>
                  </a:rPr>
                  <a:t>高层管理者</a:t>
                </a:r>
                <a:r>
                  <a:rPr lang="en-US" altLang="zh-CN" sz="2500" dirty="0">
                    <a:latin typeface="方正精楷简体" pitchFamily="2" charset="-122"/>
                    <a:ea typeface="汉鼎简楷体" pitchFamily="49" charset="-122"/>
                  </a:rPr>
                  <a:t/>
                </a:r>
                <a:br>
                  <a:rPr lang="en-US" altLang="zh-CN" sz="2500" dirty="0">
                    <a:latin typeface="方正精楷简体" pitchFamily="2" charset="-122"/>
                    <a:ea typeface="汉鼎简楷体" pitchFamily="49" charset="-122"/>
                  </a:rPr>
                </a:br>
                <a:r>
                  <a:rPr lang="en-US" altLang="zh-CN" sz="2500" dirty="0">
                    <a:ea typeface="汉鼎简楷体" pitchFamily="49" charset="-122"/>
                  </a:rPr>
                  <a:t>(1%--2%)</a:t>
                </a:r>
                <a:endParaRPr lang="zh-CN" altLang="en-US" sz="2500" dirty="0">
                  <a:ea typeface="汉鼎简楷体" pitchFamily="49" charset="-122"/>
                </a:endParaRPr>
              </a:p>
            </p:txBody>
          </p:sp>
        </p:grpSp>
        <p:grpSp>
          <p:nvGrpSpPr>
            <p:cNvPr id="10" name="Group 13"/>
            <p:cNvGrpSpPr>
              <a:grpSpLocks/>
            </p:cNvGrpSpPr>
            <p:nvPr/>
          </p:nvGrpSpPr>
          <p:grpSpPr bwMode="auto">
            <a:xfrm>
              <a:off x="5286375" y="2641600"/>
              <a:ext cx="1928813" cy="962025"/>
              <a:chOff x="2743199" y="1490860"/>
              <a:chExt cx="2641600" cy="962025"/>
            </a:xfrm>
          </p:grpSpPr>
          <p:sp>
            <p:nvSpPr>
              <p:cNvPr id="14" name="Rounded Rectangle 13"/>
              <p:cNvSpPr/>
              <p:nvPr/>
            </p:nvSpPr>
            <p:spPr>
              <a:xfrm>
                <a:off x="2743199" y="1490860"/>
                <a:ext cx="2641600" cy="962025"/>
              </a:xfrm>
              <a:prstGeom prst="roundRect">
                <a:avLst/>
              </a:pr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ounded Rectangle 6"/>
              <p:cNvSpPr/>
              <p:nvPr/>
            </p:nvSpPr>
            <p:spPr>
              <a:xfrm>
                <a:off x="2791030" y="1538485"/>
                <a:ext cx="2545937" cy="866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341020">
                  <a:lnSpc>
                    <a:spcPct val="90000"/>
                  </a:lnSpc>
                  <a:spcAft>
                    <a:spcPct val="35000"/>
                  </a:spcAft>
                  <a:defRPr/>
                </a:pPr>
                <a:r>
                  <a:rPr lang="zh-CN" altLang="en-US" sz="2500" dirty="0">
                    <a:latin typeface="方正精楷简体" pitchFamily="2" charset="-122"/>
                    <a:ea typeface="汉鼎简楷体" pitchFamily="49" charset="-122"/>
                  </a:rPr>
                  <a:t>中层管理者</a:t>
                </a:r>
                <a:r>
                  <a:rPr lang="en-US" altLang="zh-CN" sz="2500" dirty="0">
                    <a:ea typeface="汉鼎简楷体" pitchFamily="49" charset="-122"/>
                  </a:rPr>
                  <a:t>(2%--4%)</a:t>
                </a:r>
                <a:endParaRPr lang="zh-CN" altLang="en-US" sz="2500" dirty="0">
                  <a:latin typeface="方正精楷简体" pitchFamily="2" charset="-122"/>
                  <a:ea typeface="汉鼎简楷体" pitchFamily="49" charset="-122"/>
                </a:endParaRPr>
              </a:p>
            </p:txBody>
          </p:sp>
        </p:grpSp>
        <p:grpSp>
          <p:nvGrpSpPr>
            <p:cNvPr id="11" name="Group 14"/>
            <p:cNvGrpSpPr>
              <a:grpSpLocks/>
            </p:cNvGrpSpPr>
            <p:nvPr/>
          </p:nvGrpSpPr>
          <p:grpSpPr bwMode="auto">
            <a:xfrm>
              <a:off x="6084983" y="3998913"/>
              <a:ext cx="2244827" cy="962025"/>
              <a:chOff x="2369373" y="2573139"/>
              <a:chExt cx="3074398" cy="962025"/>
            </a:xfrm>
          </p:grpSpPr>
          <p:sp>
            <p:nvSpPr>
              <p:cNvPr id="12" name="Rounded Rectangle 11"/>
              <p:cNvSpPr/>
              <p:nvPr/>
            </p:nvSpPr>
            <p:spPr>
              <a:xfrm>
                <a:off x="2369373" y="2573139"/>
                <a:ext cx="3015426" cy="962025"/>
              </a:xfrm>
              <a:prstGeom prst="round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ounded Rectangle 8"/>
              <p:cNvSpPr/>
              <p:nvPr/>
            </p:nvSpPr>
            <p:spPr>
              <a:xfrm>
                <a:off x="2373697" y="2620763"/>
                <a:ext cx="3070074" cy="866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341020">
                  <a:lnSpc>
                    <a:spcPct val="90000"/>
                  </a:lnSpc>
                  <a:spcAft>
                    <a:spcPct val="35000"/>
                  </a:spcAft>
                  <a:defRPr/>
                </a:pPr>
                <a:r>
                  <a:rPr lang="zh-CN" altLang="en-US" sz="2500" dirty="0">
                    <a:latin typeface="方正精楷简体" pitchFamily="2" charset="-122"/>
                    <a:ea typeface="汉鼎简楷体" pitchFamily="49" charset="-122"/>
                  </a:rPr>
                  <a:t>一线管理者</a:t>
                </a:r>
                <a:r>
                  <a:rPr lang="en-US" altLang="zh-CN" sz="2500" dirty="0">
                    <a:ea typeface="汉鼎简楷体" pitchFamily="49" charset="-122"/>
                  </a:rPr>
                  <a:t>(8%--12%)</a:t>
                </a:r>
                <a:endParaRPr lang="zh-CN" altLang="en-US" sz="2500" dirty="0">
                  <a:latin typeface="方正精楷简体" pitchFamily="2" charset="-122"/>
                  <a:ea typeface="汉鼎简楷体" pitchFamily="49" charset="-122"/>
                </a:endParaRPr>
              </a:p>
            </p:txBody>
          </p:sp>
        </p:grpSp>
      </p:grpSp>
    </p:spTree>
  </p:cSld>
  <p:clrMapOvr>
    <a:masterClrMapping/>
  </p:clrMapOvr>
  <p:transition spd="slow">
    <p:blind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管理者职责</a:t>
            </a:r>
            <a:endParaRPr lang="zh-CN" altLang="en-US" dirty="0"/>
          </a:p>
        </p:txBody>
      </p:sp>
      <p:sp>
        <p:nvSpPr>
          <p:cNvPr id="3" name="Content Placeholder 2"/>
          <p:cNvSpPr>
            <a:spLocks noGrp="1"/>
          </p:cNvSpPr>
          <p:nvPr>
            <p:ph idx="1"/>
          </p:nvPr>
        </p:nvSpPr>
        <p:spPr>
          <a:xfrm>
            <a:off x="613964" y="1268763"/>
            <a:ext cx="8667750" cy="2016224"/>
          </a:xfrm>
        </p:spPr>
        <p:txBody>
          <a:bodyPr/>
          <a:lstStyle/>
          <a:p>
            <a:r>
              <a:rPr lang="zh-CN" altLang="en-US" sz="2900" dirty="0" smtClean="0">
                <a:solidFill>
                  <a:srgbClr val="0000FF"/>
                </a:solidFill>
              </a:rPr>
              <a:t>一线</a:t>
            </a:r>
            <a:r>
              <a:rPr lang="zh-CN" altLang="en-US" sz="2900" dirty="0" smtClean="0"/>
              <a:t>管理者首重领导 </a:t>
            </a:r>
            <a:r>
              <a:rPr lang="en-US" altLang="zh-CN" sz="2900" dirty="0" smtClean="0"/>
              <a:t>(</a:t>
            </a:r>
            <a:r>
              <a:rPr lang="zh-CN" altLang="en-US" sz="2900" dirty="0" smtClean="0"/>
              <a:t>即指挥和协调</a:t>
            </a:r>
            <a:r>
              <a:rPr lang="en-US" altLang="zh-CN" sz="2900" dirty="0" smtClean="0"/>
              <a:t>)</a:t>
            </a:r>
          </a:p>
          <a:p>
            <a:pPr lvl="1"/>
            <a:r>
              <a:rPr lang="zh-CN" altLang="en-US" sz="2500" dirty="0" smtClean="0"/>
              <a:t>带领团队做项目</a:t>
            </a:r>
            <a:endParaRPr lang="en-US" altLang="zh-CN" sz="2500" dirty="0" smtClean="0"/>
          </a:p>
          <a:p>
            <a:r>
              <a:rPr lang="zh-CN" altLang="en-US" sz="2900" dirty="0" smtClean="0">
                <a:solidFill>
                  <a:srgbClr val="0000FF"/>
                </a:solidFill>
              </a:rPr>
              <a:t>高层</a:t>
            </a:r>
            <a:r>
              <a:rPr lang="zh-CN" altLang="en-US" sz="2900" dirty="0" smtClean="0"/>
              <a:t>管理者则首重组织和规划</a:t>
            </a:r>
            <a:endParaRPr lang="en-US" altLang="zh-CN" sz="2900" dirty="0" smtClean="0"/>
          </a:p>
          <a:p>
            <a:pPr lvl="1"/>
            <a:r>
              <a:rPr lang="zh-CN" altLang="en-US" sz="2500" dirty="0" smtClean="0"/>
              <a:t>定义权责结构、制定中长期战略和目标</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15</a:t>
            </a:fld>
            <a:endParaRPr lang="zh-CN" altLang="en-US" dirty="0"/>
          </a:p>
        </p:txBody>
      </p:sp>
      <p:pic>
        <p:nvPicPr>
          <p:cNvPr id="1026" name="Picture 2" descr="E:\SECBOK\Content\Figures\MagerHierarchyDuties.png"/>
          <p:cNvPicPr>
            <a:picLocks noChangeAspect="1" noChangeArrowheads="1"/>
          </p:cNvPicPr>
          <p:nvPr/>
        </p:nvPicPr>
        <p:blipFill>
          <a:blip r:embed="rId2" cstate="print"/>
          <a:srcRect/>
          <a:stretch>
            <a:fillRect/>
          </a:stretch>
        </p:blipFill>
        <p:spPr bwMode="auto">
          <a:xfrm>
            <a:off x="584521" y="3268548"/>
            <a:ext cx="8500941" cy="296876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七项主要管理工作</a:t>
            </a:r>
            <a:endParaRPr lang="zh-CN" altLang="en-US" dirty="0"/>
          </a:p>
        </p:txBody>
      </p:sp>
      <p:sp>
        <p:nvSpPr>
          <p:cNvPr id="3" name="Content Placeholder 2"/>
          <p:cNvSpPr>
            <a:spLocks noGrp="1"/>
          </p:cNvSpPr>
          <p:nvPr>
            <p:ph idx="1"/>
          </p:nvPr>
        </p:nvSpPr>
        <p:spPr/>
        <p:txBody>
          <a:bodyPr/>
          <a:lstStyle/>
          <a:p>
            <a:r>
              <a:rPr lang="zh-CN" altLang="en-US" sz="2900" dirty="0" smtClean="0"/>
              <a:t>确立组织的</a:t>
            </a:r>
            <a:r>
              <a:rPr lang="zh-CN" altLang="en-US" sz="2900" dirty="0" smtClean="0">
                <a:solidFill>
                  <a:srgbClr val="0000FF"/>
                </a:solidFill>
              </a:rPr>
              <a:t>目标、战略、产品路线图</a:t>
            </a:r>
            <a:endParaRPr lang="en-US" altLang="zh-CN" sz="2900" dirty="0" smtClean="0">
              <a:solidFill>
                <a:srgbClr val="0000FF"/>
              </a:solidFill>
            </a:endParaRPr>
          </a:p>
          <a:p>
            <a:r>
              <a:rPr lang="zh-CN" altLang="en-US" sz="2900" dirty="0" smtClean="0"/>
              <a:t>确立组织的内部</a:t>
            </a:r>
            <a:r>
              <a:rPr lang="zh-CN" altLang="en-US" sz="2900" dirty="0" smtClean="0">
                <a:solidFill>
                  <a:srgbClr val="0000FF"/>
                </a:solidFill>
              </a:rPr>
              <a:t>结构及职务</a:t>
            </a:r>
            <a:endParaRPr lang="en-US" altLang="zh-CN" sz="2900" dirty="0" smtClean="0">
              <a:solidFill>
                <a:srgbClr val="0000FF"/>
              </a:solidFill>
            </a:endParaRPr>
          </a:p>
          <a:p>
            <a:endParaRPr lang="en-US" altLang="zh-CN" sz="2900" dirty="0" smtClean="0"/>
          </a:p>
          <a:p>
            <a:r>
              <a:rPr lang="zh-CN" altLang="en-US" sz="2900" dirty="0" smtClean="0"/>
              <a:t>网罗</a:t>
            </a:r>
            <a:r>
              <a:rPr lang="zh-CN" altLang="en-US" sz="2900" dirty="0" smtClean="0">
                <a:solidFill>
                  <a:srgbClr val="FF0000"/>
                </a:solidFill>
              </a:rPr>
              <a:t>人才</a:t>
            </a:r>
            <a:r>
              <a:rPr lang="zh-CN" altLang="en-US" sz="2900" dirty="0" smtClean="0"/>
              <a:t>，并安排合适职务</a:t>
            </a:r>
            <a:endParaRPr lang="en-US" altLang="zh-CN" sz="2900" dirty="0" smtClean="0"/>
          </a:p>
          <a:p>
            <a:r>
              <a:rPr lang="zh-CN" altLang="en-US" sz="2900" dirty="0" smtClean="0"/>
              <a:t>培养</a:t>
            </a:r>
            <a:r>
              <a:rPr lang="zh-CN" altLang="en-US" sz="2900" dirty="0" smtClean="0">
                <a:solidFill>
                  <a:srgbClr val="FF0000"/>
                </a:solidFill>
              </a:rPr>
              <a:t>人才</a:t>
            </a:r>
            <a:r>
              <a:rPr lang="zh-CN" altLang="en-US" sz="2900" dirty="0" smtClean="0"/>
              <a:t>，并提供职务晋升渠道</a:t>
            </a:r>
            <a:endParaRPr lang="en-US" altLang="zh-CN" sz="2900" dirty="0" smtClean="0"/>
          </a:p>
          <a:p>
            <a:endParaRPr lang="en-US" altLang="zh-CN" sz="2900" dirty="0" smtClean="0"/>
          </a:p>
          <a:p>
            <a:r>
              <a:rPr lang="zh-CN" altLang="en-US" sz="2900" dirty="0" smtClean="0"/>
              <a:t>制定</a:t>
            </a:r>
            <a:r>
              <a:rPr lang="zh-CN" altLang="en-US" sz="2900" dirty="0" smtClean="0">
                <a:solidFill>
                  <a:srgbClr val="0000FF"/>
                </a:solidFill>
              </a:rPr>
              <a:t>规章条例</a:t>
            </a:r>
            <a:r>
              <a:rPr lang="zh-CN" altLang="en-US" sz="2900" dirty="0" smtClean="0"/>
              <a:t>，以规范管理和操作业务</a:t>
            </a:r>
            <a:endParaRPr lang="en-US" altLang="zh-CN" sz="2900" dirty="0" smtClean="0"/>
          </a:p>
          <a:p>
            <a:r>
              <a:rPr lang="zh-CN" altLang="en-US" sz="2900" dirty="0" smtClean="0"/>
              <a:t>建设组织</a:t>
            </a:r>
            <a:r>
              <a:rPr lang="zh-CN" altLang="en-US" sz="2900" dirty="0" smtClean="0">
                <a:solidFill>
                  <a:srgbClr val="0000FF"/>
                </a:solidFill>
              </a:rPr>
              <a:t>文化</a:t>
            </a:r>
            <a:r>
              <a:rPr lang="zh-CN" altLang="en-US" sz="2900" dirty="0" smtClean="0"/>
              <a:t>，以统一成员的工作风气和状态 </a:t>
            </a:r>
            <a:endParaRPr lang="en-US" altLang="zh-CN" sz="2900" dirty="0" smtClean="0"/>
          </a:p>
          <a:p>
            <a:r>
              <a:rPr lang="zh-CN" altLang="en-US" sz="2900" dirty="0" smtClean="0"/>
              <a:t>关注</a:t>
            </a:r>
            <a:r>
              <a:rPr lang="zh-CN" altLang="en-US" sz="2900" dirty="0" smtClean="0">
                <a:solidFill>
                  <a:srgbClr val="0000FF"/>
                </a:solidFill>
              </a:rPr>
              <a:t>外部环境</a:t>
            </a:r>
            <a:r>
              <a:rPr lang="zh-CN" altLang="en-US" sz="2900" dirty="0" smtClean="0"/>
              <a:t>，以适时调整组织的目标和战略</a:t>
            </a:r>
            <a:endParaRPr lang="en-US" altLang="zh-CN" sz="2900" dirty="0" smtClean="0"/>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16</a:t>
            </a:fld>
            <a:endParaRPr lang="zh-CN" altLang="en-US" dirty="0"/>
          </a:p>
        </p:txBody>
      </p:sp>
      <p:pic>
        <p:nvPicPr>
          <p:cNvPr id="5" name="Picture 2" descr="C:\Users\SECBOK\Desktop\How To Execute A Perfect Lead Nurturing Campaign.gif"/>
          <p:cNvPicPr>
            <a:picLocks noChangeAspect="1" noChangeArrowheads="1"/>
          </p:cNvPicPr>
          <p:nvPr/>
        </p:nvPicPr>
        <p:blipFill>
          <a:blip r:embed="rId2" cstate="print"/>
          <a:srcRect/>
          <a:stretch>
            <a:fillRect/>
          </a:stretch>
        </p:blipFill>
        <p:spPr bwMode="auto">
          <a:xfrm>
            <a:off x="6903220" y="1988845"/>
            <a:ext cx="3023640" cy="2304255"/>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四项“管人”工作</a:t>
            </a:r>
            <a:endParaRPr lang="zh-CN" altLang="en-US" dirty="0"/>
          </a:p>
        </p:txBody>
      </p:sp>
      <p:sp>
        <p:nvSpPr>
          <p:cNvPr id="3" name="Content Placeholder 2"/>
          <p:cNvSpPr>
            <a:spLocks noGrp="1"/>
          </p:cNvSpPr>
          <p:nvPr>
            <p:ph idx="1"/>
          </p:nvPr>
        </p:nvSpPr>
        <p:spPr/>
        <p:txBody>
          <a:bodyPr/>
          <a:lstStyle/>
          <a:p>
            <a:r>
              <a:rPr lang="zh-CN" altLang="en-US" dirty="0" smtClean="0"/>
              <a:t>人既易变，又不善变，更不受管</a:t>
            </a:r>
            <a:endParaRPr lang="en-US" altLang="zh-CN" dirty="0" smtClean="0"/>
          </a:p>
          <a:p>
            <a:pPr lvl="1"/>
            <a:r>
              <a:rPr lang="zh-CN" altLang="en-US" dirty="0" smtClean="0"/>
              <a:t>人的情绪显然易变</a:t>
            </a:r>
            <a:endParaRPr lang="en-US" altLang="zh-CN" dirty="0" smtClean="0"/>
          </a:p>
          <a:p>
            <a:pPr lvl="1"/>
            <a:r>
              <a:rPr lang="zh-CN" altLang="en-US" dirty="0" smtClean="0"/>
              <a:t>坏习惯却不易变</a:t>
            </a:r>
            <a:endParaRPr lang="en-US" altLang="zh-CN" dirty="0" smtClean="0"/>
          </a:p>
          <a:p>
            <a:pPr lvl="1"/>
            <a:r>
              <a:rPr lang="zh-CN" altLang="en-US" dirty="0" smtClean="0"/>
              <a:t>更不愿意接受他人的管教</a:t>
            </a:r>
            <a:endParaRPr lang="en-US" altLang="zh-CN" dirty="0" smtClean="0"/>
          </a:p>
          <a:p>
            <a:r>
              <a:rPr lang="en-US" altLang="zh-CN" sz="2900" dirty="0" smtClean="0"/>
              <a:t>Tom </a:t>
            </a:r>
            <a:r>
              <a:rPr lang="en-US" altLang="zh-CN" sz="2900" dirty="0" err="1" smtClean="0"/>
              <a:t>DeMarco</a:t>
            </a:r>
            <a:r>
              <a:rPr lang="zh-CN" altLang="en-US" sz="2900" dirty="0" smtClean="0"/>
              <a:t>：</a:t>
            </a:r>
            <a:r>
              <a:rPr lang="zh-CN" altLang="en-US" sz="2900" dirty="0" smtClean="0">
                <a:solidFill>
                  <a:srgbClr val="FF0000"/>
                </a:solidFill>
              </a:rPr>
              <a:t>卓越管理者如何“管人”？</a:t>
            </a:r>
            <a:endParaRPr lang="en-US" altLang="zh-CN" sz="2900" dirty="0" smtClean="0">
              <a:solidFill>
                <a:srgbClr val="FF0000"/>
              </a:solidFill>
            </a:endParaRPr>
          </a:p>
          <a:p>
            <a:pPr lvl="1"/>
            <a:r>
              <a:rPr lang="zh-CN" altLang="en-US" dirty="0" smtClean="0">
                <a:solidFill>
                  <a:srgbClr val="0000FF"/>
                </a:solidFill>
              </a:rPr>
              <a:t>选人</a:t>
            </a:r>
            <a:r>
              <a:rPr lang="en-US" altLang="zh-CN" dirty="0" smtClean="0"/>
              <a:t>——</a:t>
            </a:r>
            <a:r>
              <a:rPr lang="zh-CN" altLang="en-US" dirty="0" smtClean="0"/>
              <a:t>选用合适的人</a:t>
            </a:r>
            <a:endParaRPr lang="en-US" altLang="zh-CN" dirty="0" smtClean="0"/>
          </a:p>
          <a:p>
            <a:pPr lvl="1"/>
            <a:r>
              <a:rPr lang="zh-CN" altLang="en-US" dirty="0" smtClean="0">
                <a:solidFill>
                  <a:srgbClr val="0000FF"/>
                </a:solidFill>
              </a:rPr>
              <a:t>用人</a:t>
            </a:r>
            <a:r>
              <a:rPr lang="en-US" altLang="zh-CN" dirty="0" smtClean="0"/>
              <a:t>——</a:t>
            </a:r>
            <a:r>
              <a:rPr lang="zh-CN" altLang="en-US" dirty="0" smtClean="0"/>
              <a:t>为人才分配合适的工作，</a:t>
            </a:r>
            <a:r>
              <a:rPr lang="en-US" altLang="zh-CN" dirty="0" smtClean="0"/>
              <a:t/>
            </a:r>
            <a:br>
              <a:rPr lang="en-US" altLang="zh-CN" dirty="0" smtClean="0"/>
            </a:br>
            <a:r>
              <a:rPr lang="zh-CN" altLang="en-US" dirty="0" smtClean="0"/>
              <a:t>并安排合适的职权和任务</a:t>
            </a:r>
            <a:endParaRPr lang="en-US" altLang="zh-CN" dirty="0" smtClean="0"/>
          </a:p>
          <a:p>
            <a:pPr lvl="1"/>
            <a:r>
              <a:rPr lang="zh-CN" altLang="en-US" dirty="0" smtClean="0">
                <a:solidFill>
                  <a:srgbClr val="0000FF"/>
                </a:solidFill>
              </a:rPr>
              <a:t>激人</a:t>
            </a:r>
            <a:r>
              <a:rPr lang="en-US" altLang="zh-CN" dirty="0" smtClean="0"/>
              <a:t>——</a:t>
            </a:r>
            <a:r>
              <a:rPr lang="zh-CN" altLang="en-US" dirty="0" smtClean="0"/>
              <a:t>保持人才的工作积极性</a:t>
            </a:r>
            <a:endParaRPr lang="en-US" altLang="zh-CN" dirty="0" smtClean="0"/>
          </a:p>
          <a:p>
            <a:pPr lvl="1"/>
            <a:r>
              <a:rPr lang="zh-CN" altLang="en-US" dirty="0" smtClean="0"/>
              <a:t>培养</a:t>
            </a:r>
            <a:r>
              <a:rPr lang="zh-CN" altLang="en-US" dirty="0" smtClean="0">
                <a:solidFill>
                  <a:srgbClr val="0000FF"/>
                </a:solidFill>
              </a:rPr>
              <a:t>“胶冻”团队</a:t>
            </a:r>
            <a:r>
              <a:rPr lang="zh-CN" altLang="en-US" dirty="0" smtClean="0"/>
              <a:t>，提升团队的整体效能</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17</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blinds(horizontal)">
                                      <p:cBhvr>
                                        <p:cTn id="18" dur="500"/>
                                        <p:tgtEl>
                                          <p:spTgt spid="3">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linds(horizontal)">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“认同式”管理法</a:t>
            </a:r>
            <a:endParaRPr lang="zh-CN" altLang="en-US" dirty="0"/>
          </a:p>
        </p:txBody>
      </p:sp>
      <p:sp>
        <p:nvSpPr>
          <p:cNvPr id="3" name="Content Placeholder 2"/>
          <p:cNvSpPr>
            <a:spLocks noGrp="1"/>
          </p:cNvSpPr>
          <p:nvPr>
            <p:ph idx="1"/>
          </p:nvPr>
        </p:nvSpPr>
        <p:spPr>
          <a:xfrm>
            <a:off x="613964" y="3429006"/>
            <a:ext cx="8667750" cy="3096343"/>
          </a:xfrm>
        </p:spPr>
        <p:txBody>
          <a:bodyPr/>
          <a:lstStyle/>
          <a:p>
            <a:r>
              <a:rPr lang="zh-CN" altLang="en-US" sz="2900" dirty="0" smtClean="0"/>
              <a:t>军事化管理法</a:t>
            </a:r>
            <a:endParaRPr lang="en-US" altLang="zh-CN" sz="2900" dirty="0" smtClean="0"/>
          </a:p>
          <a:p>
            <a:pPr lvl="1"/>
            <a:r>
              <a:rPr lang="zh-CN" altLang="en-US" sz="2500" dirty="0" smtClean="0"/>
              <a:t>强调命令和控制式的管理，有严格等级制度</a:t>
            </a:r>
            <a:endParaRPr lang="en-US" altLang="zh-CN" sz="2500" dirty="0" smtClean="0"/>
          </a:p>
          <a:p>
            <a:r>
              <a:rPr lang="zh-CN" altLang="en-US" sz="2900" dirty="0" smtClean="0"/>
              <a:t>经济利益驱动法</a:t>
            </a:r>
            <a:endParaRPr lang="en-US" altLang="zh-CN" sz="2900" dirty="0" smtClean="0"/>
          </a:p>
          <a:p>
            <a:pPr lvl="1"/>
            <a:r>
              <a:rPr lang="zh-CN" altLang="en-US" sz="2500" dirty="0" smtClean="0"/>
              <a:t>强调物质奖励和惩罚</a:t>
            </a:r>
            <a:endParaRPr lang="en-US" altLang="zh-CN" sz="2500" dirty="0" smtClean="0"/>
          </a:p>
          <a:p>
            <a:r>
              <a:rPr lang="zh-CN" altLang="en-US" sz="3300" dirty="0" smtClean="0">
                <a:solidFill>
                  <a:srgbClr val="FF0000"/>
                </a:solidFill>
              </a:rPr>
              <a:t>认同法</a:t>
            </a:r>
            <a:endParaRPr lang="en-US" altLang="zh-CN" sz="2900" dirty="0" smtClean="0">
              <a:solidFill>
                <a:srgbClr val="FF0000"/>
              </a:solidFill>
            </a:endParaRPr>
          </a:p>
          <a:p>
            <a:pPr lvl="1"/>
            <a:r>
              <a:rPr lang="zh-CN" altLang="en-US" sz="2500" dirty="0" smtClean="0"/>
              <a:t>强调组织或团队层面的目标认同</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18</a:t>
            </a:fld>
            <a:endParaRPr lang="zh-CN" altLang="en-US" dirty="0"/>
          </a:p>
        </p:txBody>
      </p:sp>
      <p:sp>
        <p:nvSpPr>
          <p:cNvPr id="5" name="Title 4"/>
          <p:cNvSpPr txBox="1">
            <a:spLocks/>
          </p:cNvSpPr>
          <p:nvPr/>
        </p:nvSpPr>
        <p:spPr bwMode="auto">
          <a:xfrm>
            <a:off x="1052574" y="1412777"/>
            <a:ext cx="4836537" cy="1336214"/>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eaLnBrk="0" hangingPunct="0"/>
            <a:r>
              <a:rPr lang="zh-CN" altLang="en-US" sz="2900" dirty="0" smtClean="0">
                <a:solidFill>
                  <a:srgbClr val="FFFF00"/>
                </a:solidFill>
                <a:ea typeface="文鼎CS长美黑" pitchFamily="49" charset="-122"/>
              </a:rPr>
              <a:t>天底下有多少个经理，就有多少种不同的管理方法。</a:t>
            </a:r>
            <a:endParaRPr lang="zh-CN" altLang="en-US" sz="2900" kern="0" dirty="0">
              <a:solidFill>
                <a:srgbClr val="FFFF00"/>
              </a:solidFill>
              <a:latin typeface="+mj-lt"/>
              <a:ea typeface="文鼎CS长美黑" pitchFamily="49" charset="-122"/>
              <a:cs typeface="+mj-cs"/>
            </a:endParaRPr>
          </a:p>
        </p:txBody>
      </p:sp>
      <p:sp>
        <p:nvSpPr>
          <p:cNvPr id="7" name="Rectangle 6"/>
          <p:cNvSpPr/>
          <p:nvPr/>
        </p:nvSpPr>
        <p:spPr>
          <a:xfrm>
            <a:off x="6738950" y="2857496"/>
            <a:ext cx="1618269" cy="373597"/>
          </a:xfrm>
          <a:prstGeom prst="rect">
            <a:avLst/>
          </a:prstGeom>
        </p:spPr>
        <p:txBody>
          <a:bodyPr wrap="none" lIns="95665" tIns="47832" rIns="95665" bIns="47832">
            <a:spAutoFit/>
          </a:bodyPr>
          <a:lstStyle/>
          <a:p>
            <a:r>
              <a:rPr lang="en-US" altLang="zh-CN" dirty="0" smtClean="0"/>
              <a:t>Joel Spolsky</a:t>
            </a:r>
            <a:endParaRPr lang="zh-CN" altLang="en-US" dirty="0"/>
          </a:p>
        </p:txBody>
      </p:sp>
      <p:sp>
        <p:nvSpPr>
          <p:cNvPr id="9" name="Oval Callout 8"/>
          <p:cNvSpPr/>
          <p:nvPr/>
        </p:nvSpPr>
        <p:spPr>
          <a:xfrm>
            <a:off x="6005571" y="5229202"/>
            <a:ext cx="3900433" cy="720080"/>
          </a:xfrm>
          <a:prstGeom prst="wedgeEllipseCallout">
            <a:avLst>
              <a:gd name="adj1" fmla="val -83081"/>
              <a:gd name="adj2" fmla="val 20171"/>
            </a:avLst>
          </a:prstGeom>
        </p:spPr>
        <p:style>
          <a:lnRef idx="2">
            <a:schemeClr val="accent4">
              <a:shade val="50000"/>
            </a:schemeClr>
          </a:lnRef>
          <a:fillRef idx="1">
            <a:schemeClr val="accent4"/>
          </a:fillRef>
          <a:effectRef idx="0">
            <a:schemeClr val="accent4"/>
          </a:effectRef>
          <a:fontRef idx="minor">
            <a:schemeClr val="lt1"/>
          </a:fontRef>
        </p:style>
        <p:txBody>
          <a:bodyPr lIns="95665" tIns="47832" rIns="95665" bIns="47832" rtlCol="0" anchor="ctr"/>
          <a:lstStyle/>
          <a:p>
            <a:pPr algn="ctr"/>
            <a:r>
              <a:rPr lang="zh-CN" altLang="en-US" sz="2900" dirty="0" smtClean="0">
                <a:solidFill>
                  <a:srgbClr val="FFFF00"/>
                </a:solidFill>
                <a:ea typeface="文鼎CS长美黑" pitchFamily="49" charset="-122"/>
              </a:rPr>
              <a:t>效果普遍最佳</a:t>
            </a:r>
            <a:endParaRPr lang="zh-CN" altLang="en-US" sz="2900" dirty="0">
              <a:solidFill>
                <a:srgbClr val="FFFF00"/>
              </a:solidFill>
              <a:ea typeface="文鼎CS长美黑" pitchFamily="49" charset="-122"/>
            </a:endParaRPr>
          </a:p>
        </p:txBody>
      </p:sp>
      <p:pic>
        <p:nvPicPr>
          <p:cNvPr id="10" name="Picture 2" descr="http://xx.sinfo.org/sites/default/files/joel_spolsky.jpeg"/>
          <p:cNvPicPr>
            <a:picLocks noChangeAspect="1" noChangeArrowheads="1"/>
          </p:cNvPicPr>
          <p:nvPr/>
        </p:nvPicPr>
        <p:blipFill>
          <a:blip r:embed="rId2" cstate="print"/>
          <a:srcRect/>
          <a:stretch>
            <a:fillRect/>
          </a:stretch>
        </p:blipFill>
        <p:spPr bwMode="auto">
          <a:xfrm>
            <a:off x="6667512" y="500042"/>
            <a:ext cx="1728192" cy="2351281"/>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in)">
                                      <p:cBhvr>
                                        <p:cTn id="10" dur="2000"/>
                                        <p:tgtEl>
                                          <p:spTgt spid="3">
                                            <p:txEl>
                                              <p:pRg st="1" end="1"/>
                                            </p:txEl>
                                          </p:spTgt>
                                        </p:tgtEl>
                                      </p:cBhvr>
                                    </p:animEffect>
                                  </p:childTnLst>
                                </p:cTn>
                              </p:par>
                              <p:par>
                                <p:cTn id="11" presetID="8" presetClass="entr" presetSubtype="16" fill="hold" grpId="0"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in)">
                                      <p:cBhvr>
                                        <p:cTn id="13" dur="2000"/>
                                        <p:tgtEl>
                                          <p:spTgt spid="3">
                                            <p:txEl>
                                              <p:pRg st="2" end="2"/>
                                            </p:txEl>
                                          </p:spTgt>
                                        </p:tgtEl>
                                      </p:cBhvr>
                                    </p:animEffect>
                                  </p:childTnLst>
                                </p:cTn>
                              </p:par>
                              <p:par>
                                <p:cTn id="14" presetID="8" presetClass="entr" presetSubtype="16" fill="hold" grpId="0" nodeType="with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in)">
                                      <p:cBhvr>
                                        <p:cTn id="16" dur="2000"/>
                                        <p:tgtEl>
                                          <p:spTgt spid="3">
                                            <p:txEl>
                                              <p:pRg st="3" end="3"/>
                                            </p:txEl>
                                          </p:spTgt>
                                        </p:tgtEl>
                                      </p:cBhvr>
                                    </p:animEffect>
                                  </p:childTnLst>
                                </p:cTn>
                              </p:par>
                              <p:par>
                                <p:cTn id="17" presetID="8" presetClass="entr" presetSubtype="16" fill="hold" grpId="0" nodeType="with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amond(in)">
                                      <p:cBhvr>
                                        <p:cTn id="19" dur="2000"/>
                                        <p:tgtEl>
                                          <p:spTgt spid="3">
                                            <p:txEl>
                                              <p:pRg st="4" end="4"/>
                                            </p:txEl>
                                          </p:spTgt>
                                        </p:tgtEl>
                                      </p:cBhvr>
                                    </p:animEffect>
                                  </p:childTnLst>
                                </p:cTn>
                              </p:par>
                              <p:par>
                                <p:cTn id="20" presetID="8" presetClass="entr" presetSubtype="16" fill="hold" grpId="0" nodeType="withEffect">
                                  <p:stCondLst>
                                    <p:cond delay="10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amond(in)">
                                      <p:cBhvr>
                                        <p:cTn id="22" dur="2000"/>
                                        <p:tgtEl>
                                          <p:spTgt spid="3">
                                            <p:txEl>
                                              <p:pRg st="5" end="5"/>
                                            </p:txEl>
                                          </p:spTgt>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管理者是“服务生”</a:t>
            </a:r>
            <a:endParaRPr lang="zh-CN" altLang="en-US" dirty="0"/>
          </a:p>
        </p:txBody>
      </p:sp>
      <p:sp>
        <p:nvSpPr>
          <p:cNvPr id="3" name="Content Placeholder 2"/>
          <p:cNvSpPr>
            <a:spLocks noGrp="1"/>
          </p:cNvSpPr>
          <p:nvPr>
            <p:ph idx="1"/>
          </p:nvPr>
        </p:nvSpPr>
        <p:spPr>
          <a:xfrm>
            <a:off x="613964" y="1196755"/>
            <a:ext cx="8667750" cy="5040560"/>
          </a:xfrm>
        </p:spPr>
        <p:txBody>
          <a:bodyPr/>
          <a:lstStyle/>
          <a:p>
            <a:r>
              <a:rPr lang="zh-CN" altLang="en-US" sz="2500" dirty="0" smtClean="0"/>
              <a:t>管理者的典型服务：</a:t>
            </a:r>
            <a:endParaRPr lang="en-US" altLang="zh-CN" sz="2500" dirty="0" smtClean="0"/>
          </a:p>
          <a:p>
            <a:pPr lvl="1"/>
            <a:r>
              <a:rPr lang="zh-CN" altLang="en-US" sz="2100" dirty="0" smtClean="0"/>
              <a:t>安排团队外出郊游</a:t>
            </a:r>
            <a:endParaRPr lang="en-US" altLang="zh-CN" sz="2100" dirty="0" smtClean="0"/>
          </a:p>
          <a:p>
            <a:pPr lvl="1"/>
            <a:r>
              <a:rPr lang="zh-CN" altLang="en-US" sz="2100" dirty="0" smtClean="0"/>
              <a:t>专车接送下属的长辈参观企业</a:t>
            </a:r>
            <a:endParaRPr lang="en-US" altLang="zh-CN" sz="2100" dirty="0" smtClean="0"/>
          </a:p>
          <a:p>
            <a:pPr lvl="1"/>
            <a:r>
              <a:rPr lang="zh-CN" altLang="en-US" sz="2100" dirty="0" smtClean="0"/>
              <a:t>安排秘书负责申请或替换外籍下属的工作签证</a:t>
            </a:r>
            <a:endParaRPr lang="en-US" altLang="zh-CN" sz="2100" dirty="0" smtClean="0"/>
          </a:p>
          <a:p>
            <a:pPr lvl="1"/>
            <a:r>
              <a:rPr lang="zh-CN" altLang="en-US" sz="2100" dirty="0" smtClean="0"/>
              <a:t>清洁会议室卫生</a:t>
            </a:r>
            <a:endParaRPr lang="en-US" altLang="zh-CN" sz="2100" dirty="0" smtClean="0"/>
          </a:p>
          <a:p>
            <a:pPr lvl="1"/>
            <a:r>
              <a:rPr lang="zh-CN" altLang="en-US" sz="2100" dirty="0" smtClean="0"/>
              <a:t>分发办公文具</a:t>
            </a:r>
            <a:endParaRPr lang="en-US" altLang="zh-CN" sz="2100" dirty="0" smtClean="0"/>
          </a:p>
          <a:p>
            <a:pPr lvl="1"/>
            <a:r>
              <a:rPr lang="en-US" altLang="zh-CN" sz="2100" dirty="0" smtClean="0"/>
              <a:t>…</a:t>
            </a:r>
          </a:p>
          <a:p>
            <a:r>
              <a:rPr lang="zh-CN" altLang="en-US" sz="3300" dirty="0" smtClean="0"/>
              <a:t>做好服务生的秘诀：</a:t>
            </a:r>
            <a:endParaRPr lang="en-US" altLang="zh-CN" sz="3300" dirty="0" smtClean="0"/>
          </a:p>
          <a:p>
            <a:pPr lvl="1"/>
            <a:r>
              <a:rPr lang="zh-CN" altLang="en-US" sz="2900" dirty="0" smtClean="0">
                <a:solidFill>
                  <a:srgbClr val="0000FF"/>
                </a:solidFill>
              </a:rPr>
              <a:t>换位思考</a:t>
            </a:r>
            <a:r>
              <a:rPr lang="zh-CN" altLang="en-US" sz="2900" dirty="0" smtClean="0"/>
              <a:t>：站在他人的角度，设身处地地为他人着想，尽量做到“服务到位”</a:t>
            </a:r>
            <a:endParaRPr lang="en-US" altLang="zh-CN" sz="2900" dirty="0" smtClean="0"/>
          </a:p>
          <a:p>
            <a:pPr lvl="1"/>
            <a:r>
              <a:rPr lang="zh-CN" altLang="en-US" sz="2900" dirty="0" smtClean="0">
                <a:solidFill>
                  <a:srgbClr val="0000FF"/>
                </a:solidFill>
              </a:rPr>
              <a:t>改善态度</a:t>
            </a:r>
            <a:r>
              <a:rPr lang="zh-CN" altLang="en-US" sz="2900" dirty="0" smtClean="0"/>
              <a:t>： 以让他人舒服的态度，与他人进行交流和合作，尽量做到“微笑服务”</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19</a:t>
            </a:fld>
            <a:endParaRPr lang="zh-CN" altLang="en-US" dirty="0"/>
          </a:p>
        </p:txBody>
      </p:sp>
      <p:pic>
        <p:nvPicPr>
          <p:cNvPr id="21506" name="Picture 2" descr="http://www.24hrpromo.com/assets/pageimages/customer%20service%20lady.JPG"/>
          <p:cNvPicPr>
            <a:picLocks noChangeAspect="1" noChangeArrowheads="1"/>
          </p:cNvPicPr>
          <p:nvPr/>
        </p:nvPicPr>
        <p:blipFill>
          <a:blip r:embed="rId2" cstate="print"/>
          <a:srcRect/>
          <a:stretch>
            <a:fillRect/>
          </a:stretch>
        </p:blipFill>
        <p:spPr bwMode="auto">
          <a:xfrm>
            <a:off x="7605302" y="1039354"/>
            <a:ext cx="2300705" cy="3382932"/>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000108"/>
            <a:ext cx="8667750" cy="5453233"/>
          </a:xfrm>
        </p:spPr>
        <p:txBody>
          <a:bodyPr anchor="ctr"/>
          <a:lstStyle/>
          <a:p>
            <a:r>
              <a:rPr lang="zh-CN" altLang="en-US" sz="2800" dirty="0" smtClean="0"/>
              <a:t>项目管理概述</a:t>
            </a:r>
            <a:endParaRPr lang="en-US" altLang="zh-CN" sz="2800" dirty="0" smtClean="0"/>
          </a:p>
          <a:p>
            <a:pPr lvl="1"/>
            <a:r>
              <a:rPr lang="zh-CN" altLang="en-US" sz="2600" dirty="0" smtClean="0"/>
              <a:t>概念、法则、敏捷项目管理简介</a:t>
            </a:r>
            <a:endParaRPr lang="en-US" altLang="zh-CN" sz="2600" dirty="0" smtClean="0"/>
          </a:p>
          <a:p>
            <a:r>
              <a:rPr lang="zh-CN" altLang="en-US" sz="2800" dirty="0" smtClean="0"/>
              <a:t>软件度量、规划与估算</a:t>
            </a:r>
            <a:endParaRPr lang="en-US" altLang="zh-CN" sz="2800" dirty="0" smtClean="0"/>
          </a:p>
          <a:p>
            <a:pPr lvl="1"/>
            <a:r>
              <a:rPr lang="zh-CN" altLang="en-US" sz="2600" dirty="0" smtClean="0"/>
              <a:t>概念、法则、最佳实</a:t>
            </a:r>
            <a:r>
              <a:rPr lang="zh-CN" altLang="en-US" sz="2600" dirty="0" smtClean="0"/>
              <a:t>践</a:t>
            </a:r>
            <a:endParaRPr lang="en-US" altLang="zh-CN" sz="2600" dirty="0" smtClean="0"/>
          </a:p>
          <a:p>
            <a:r>
              <a:rPr lang="zh-CN" altLang="en-US" sz="2800" dirty="0" smtClean="0"/>
              <a:t>过程管理简介</a:t>
            </a:r>
            <a:endParaRPr lang="en-US" altLang="zh-CN" sz="2800" dirty="0" smtClean="0"/>
          </a:p>
          <a:p>
            <a:pPr lvl="1"/>
            <a:r>
              <a:rPr lang="en-US" altLang="zh-CN" sz="2600" dirty="0" smtClean="0"/>
              <a:t>CMM</a:t>
            </a:r>
            <a:endParaRPr lang="en-US" altLang="zh-CN" sz="2600" dirty="0" smtClean="0"/>
          </a:p>
          <a:p>
            <a:r>
              <a:rPr lang="zh-CN" altLang="en-US" sz="2800" dirty="0" smtClean="0"/>
              <a:t>个体和团体管理简介</a:t>
            </a:r>
            <a:endParaRPr lang="en-US" altLang="zh-CN" sz="2800" dirty="0" smtClean="0"/>
          </a:p>
          <a:p>
            <a:pPr lvl="1"/>
            <a:r>
              <a:rPr lang="en-US" altLang="zh-CN" sz="2600" dirty="0" smtClean="0"/>
              <a:t>PSP</a:t>
            </a:r>
            <a:r>
              <a:rPr lang="zh-CN" altLang="en-US" sz="2600" dirty="0" smtClean="0"/>
              <a:t>、</a:t>
            </a:r>
            <a:r>
              <a:rPr lang="en-US" altLang="zh-CN" sz="2600" dirty="0" smtClean="0"/>
              <a:t>TSP</a:t>
            </a:r>
            <a:r>
              <a:rPr lang="zh-CN" altLang="en-US" sz="2600" dirty="0" smtClean="0"/>
              <a:t>概念</a:t>
            </a:r>
            <a:endParaRPr lang="en-US" altLang="zh-CN" sz="2600" dirty="0" smtClean="0"/>
          </a:p>
          <a:p>
            <a:endParaRPr lang="zh-CN" altLang="en-US" sz="2600" dirty="0"/>
          </a:p>
        </p:txBody>
      </p:sp>
    </p:spTree>
  </p:cSld>
  <p:clrMapOvr>
    <a:masterClrMapping/>
  </p:clrMapOvr>
  <p:transition spd="slow">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管理者是“催化剂”</a:t>
            </a:r>
            <a:endParaRPr lang="zh-CN" altLang="en-US" dirty="0"/>
          </a:p>
        </p:txBody>
      </p:sp>
      <p:sp>
        <p:nvSpPr>
          <p:cNvPr id="3" name="Content Placeholder 2"/>
          <p:cNvSpPr>
            <a:spLocks noGrp="1"/>
          </p:cNvSpPr>
          <p:nvPr>
            <p:ph idx="1"/>
          </p:nvPr>
        </p:nvSpPr>
        <p:spPr/>
        <p:txBody>
          <a:bodyPr/>
          <a:lstStyle/>
          <a:p>
            <a:r>
              <a:rPr lang="en-US" altLang="zh-CN" sz="2900" dirty="0" smtClean="0"/>
              <a:t>IT</a:t>
            </a:r>
            <a:r>
              <a:rPr lang="zh-CN" altLang="en-US" sz="2900" dirty="0" smtClean="0"/>
              <a:t>从业者有自闭倾向，特别需要“催化剂”</a:t>
            </a:r>
            <a:r>
              <a:rPr lang="en-US" altLang="zh-CN" sz="2900" dirty="0" smtClean="0"/>
              <a:t> </a:t>
            </a:r>
            <a:r>
              <a:rPr lang="zh-CN" altLang="en-US" sz="2900" dirty="0" smtClean="0"/>
              <a:t>。</a:t>
            </a:r>
            <a:endParaRPr lang="en-US" altLang="zh-CN" dirty="0" smtClean="0"/>
          </a:p>
          <a:p>
            <a:endParaRPr lang="en-US" altLang="zh-CN" dirty="0" smtClean="0"/>
          </a:p>
          <a:p>
            <a:r>
              <a:rPr lang="zh-CN" altLang="en-US" dirty="0" smtClean="0"/>
              <a:t>管理者应</a:t>
            </a:r>
            <a:endParaRPr lang="en-US" altLang="zh-CN" dirty="0" smtClean="0"/>
          </a:p>
          <a:p>
            <a:pPr lvl="1"/>
            <a:r>
              <a:rPr lang="zh-CN" altLang="en-US" dirty="0" smtClean="0"/>
              <a:t>以情感人</a:t>
            </a:r>
            <a:endParaRPr lang="en-US" altLang="zh-CN" dirty="0" smtClean="0"/>
          </a:p>
          <a:p>
            <a:pPr lvl="1"/>
            <a:r>
              <a:rPr lang="zh-CN" altLang="en-US" dirty="0" smtClean="0"/>
              <a:t>以理服人</a:t>
            </a:r>
            <a:endParaRPr lang="en-US" altLang="zh-CN" dirty="0" smtClean="0"/>
          </a:p>
          <a:p>
            <a:pPr lvl="1"/>
            <a:r>
              <a:rPr lang="zh-CN" altLang="en-US" dirty="0" smtClean="0"/>
              <a:t>以法治人</a:t>
            </a:r>
            <a:endParaRPr lang="en-US" altLang="zh-CN" dirty="0" smtClean="0"/>
          </a:p>
          <a:p>
            <a:pPr lvl="1"/>
            <a:r>
              <a:rPr lang="zh-CN" altLang="en-US" dirty="0" smtClean="0"/>
              <a:t>既要懂技术，又要懂管理</a:t>
            </a:r>
            <a:endParaRPr lang="en-US" altLang="zh-CN" dirty="0" smtClean="0"/>
          </a:p>
          <a:p>
            <a:pPr lvl="1"/>
            <a:endParaRPr lang="en-US" altLang="zh-CN" dirty="0" smtClean="0"/>
          </a:p>
          <a:p>
            <a:pPr lvl="1">
              <a:buNone/>
            </a:pPr>
            <a:r>
              <a:rPr lang="zh-CN" altLang="en-US" sz="2900" dirty="0" smtClean="0">
                <a:solidFill>
                  <a:srgbClr val="FF0000"/>
                </a:solidFill>
                <a:ea typeface="文鼎CS长美黑" pitchFamily="49" charset="-122"/>
              </a:rPr>
              <a:t>工商管理硕士</a:t>
            </a:r>
            <a:r>
              <a:rPr lang="en-US" altLang="zh-CN" sz="2900" dirty="0" smtClean="0">
                <a:solidFill>
                  <a:srgbClr val="FF0000"/>
                </a:solidFill>
                <a:latin typeface="+mn-lt"/>
                <a:ea typeface="文鼎CS长美黑" pitchFamily="49" charset="-122"/>
              </a:rPr>
              <a:t>(MBA)</a:t>
            </a:r>
            <a:r>
              <a:rPr lang="zh-CN" altLang="en-US" sz="2900" dirty="0" smtClean="0">
                <a:solidFill>
                  <a:srgbClr val="FF0000"/>
                </a:solidFill>
                <a:ea typeface="文鼎CS长美黑" pitchFamily="49" charset="-122"/>
              </a:rPr>
              <a:t>不受欢迎</a:t>
            </a:r>
            <a:r>
              <a:rPr lang="en-US" altLang="zh-CN" sz="2900" dirty="0" smtClean="0">
                <a:solidFill>
                  <a:srgbClr val="FF0000"/>
                </a:solidFill>
                <a:ea typeface="文鼎CS长美黑" pitchFamily="49" charset="-122"/>
              </a:rPr>
              <a:t>!</a:t>
            </a:r>
            <a:endParaRPr lang="zh-CN" altLang="en-US" sz="2900" dirty="0">
              <a:solidFill>
                <a:srgbClr val="FF0000"/>
              </a:solidFill>
              <a:ea typeface="文鼎CS长美黑" pitchFamily="49" charset="-122"/>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20</a:t>
            </a:fld>
            <a:endParaRPr lang="zh-CN" altLang="en-US" dirty="0"/>
          </a:p>
        </p:txBody>
      </p:sp>
      <p:pic>
        <p:nvPicPr>
          <p:cNvPr id="5" name="Picture 3" descr="C:\Users\SECBOK\AppData\Roaming\Tencent\Users\185063557\QQ\WinTemp\RichOle\X0$)}AM[8~{0`PE(45{R3QA.jpg"/>
          <p:cNvPicPr>
            <a:picLocks noChangeAspect="1" noChangeArrowheads="1"/>
          </p:cNvPicPr>
          <p:nvPr/>
        </p:nvPicPr>
        <p:blipFill>
          <a:blip r:embed="rId2" cstate="print"/>
          <a:srcRect/>
          <a:stretch>
            <a:fillRect/>
          </a:stretch>
        </p:blipFill>
        <p:spPr bwMode="auto">
          <a:xfrm>
            <a:off x="7199283" y="3710185"/>
            <a:ext cx="2668266" cy="2671148"/>
          </a:xfrm>
          <a:prstGeom prst="rect">
            <a:avLst/>
          </a:prstGeom>
          <a:ln>
            <a:noFill/>
          </a:ln>
          <a:effectLst>
            <a:softEdge rad="112500"/>
          </a:effec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产品经理 </a:t>
            </a:r>
            <a:r>
              <a:rPr lang="en-US" altLang="zh-CN" dirty="0" smtClean="0"/>
              <a:t>vs. </a:t>
            </a:r>
            <a:r>
              <a:rPr lang="zh-CN" altLang="en-US" dirty="0" smtClean="0"/>
              <a:t>项目经理</a:t>
            </a:r>
            <a:endParaRPr lang="zh-CN" altLang="en-US" dirty="0"/>
          </a:p>
        </p:txBody>
      </p:sp>
      <p:sp>
        <p:nvSpPr>
          <p:cNvPr id="3" name="Content Placeholder 2"/>
          <p:cNvSpPr>
            <a:spLocks noGrp="1"/>
          </p:cNvSpPr>
          <p:nvPr>
            <p:ph idx="1"/>
          </p:nvPr>
        </p:nvSpPr>
        <p:spPr/>
        <p:txBody>
          <a:bodyPr/>
          <a:lstStyle/>
          <a:p>
            <a:r>
              <a:rPr lang="zh-CN" altLang="en-US" dirty="0" smtClean="0"/>
              <a:t>产品经理就是一个</a:t>
            </a:r>
            <a:r>
              <a:rPr lang="en-US" altLang="zh-CN" dirty="0" smtClean="0"/>
              <a:t>”</a:t>
            </a:r>
            <a:r>
              <a:rPr lang="zh-CN" altLang="en-US" dirty="0" smtClean="0"/>
              <a:t>嵌入版</a:t>
            </a:r>
            <a:r>
              <a:rPr lang="en-US" altLang="zh-CN" dirty="0" smtClean="0"/>
              <a:t>”</a:t>
            </a:r>
            <a:r>
              <a:rPr lang="zh-CN" altLang="en-US" dirty="0" smtClean="0"/>
              <a:t>的</a:t>
            </a:r>
            <a:r>
              <a:rPr lang="en-US" altLang="zh-CN" dirty="0" smtClean="0"/>
              <a:t>CEO</a:t>
            </a:r>
          </a:p>
          <a:p>
            <a:r>
              <a:rPr lang="zh-CN" altLang="en-US" dirty="0" smtClean="0"/>
              <a:t>项目经理是产品项目的主要负责人</a:t>
            </a:r>
            <a:endParaRPr lang="en-US" altLang="zh-CN" dirty="0" smtClean="0"/>
          </a:p>
          <a:p>
            <a:endParaRPr lang="en-US" altLang="zh-CN" dirty="0" smtClean="0"/>
          </a:p>
          <a:p>
            <a:r>
              <a:rPr lang="zh-CN" altLang="en-US" dirty="0" smtClean="0"/>
              <a:t>产品经理要“顾全大局”</a:t>
            </a:r>
            <a:endParaRPr lang="en-US" altLang="zh-CN" dirty="0" smtClean="0"/>
          </a:p>
          <a:p>
            <a:r>
              <a:rPr lang="zh-CN" altLang="en-US" dirty="0" smtClean="0"/>
              <a:t>项目经理要“体贴入微”</a:t>
            </a:r>
            <a:endParaRPr lang="en-US" altLang="zh-CN" dirty="0" smtClean="0"/>
          </a:p>
          <a:p>
            <a:endParaRPr lang="en-US" altLang="zh-CN" dirty="0" smtClean="0"/>
          </a:p>
          <a:p>
            <a:r>
              <a:rPr lang="zh-CN" altLang="en-US" dirty="0" smtClean="0"/>
              <a:t>产品经理重视“外交”</a:t>
            </a:r>
            <a:endParaRPr lang="en-US" altLang="zh-CN" dirty="0" smtClean="0"/>
          </a:p>
          <a:p>
            <a:r>
              <a:rPr lang="zh-CN" altLang="en-US" dirty="0" smtClean="0"/>
              <a:t>项目经理重视“内务”</a:t>
            </a:r>
            <a:endParaRPr lang="en-US" altLang="zh-CN" dirty="0" smtClean="0"/>
          </a:p>
          <a:p>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21</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000108"/>
            <a:ext cx="8667750" cy="5453233"/>
          </a:xfrm>
        </p:spPr>
        <p:txBody>
          <a:bodyPr anchor="ctr"/>
          <a:lstStyle/>
          <a:p>
            <a:r>
              <a:rPr lang="zh-CN" altLang="en-US" sz="2800" dirty="0" smtClean="0"/>
              <a:t>项目管理概述</a:t>
            </a:r>
            <a:endParaRPr lang="en-US" altLang="zh-CN" sz="2800" dirty="0" smtClean="0"/>
          </a:p>
          <a:p>
            <a:pPr lvl="1"/>
            <a:r>
              <a:rPr lang="zh-CN" altLang="en-US" sz="2600" dirty="0" smtClean="0"/>
              <a:t>概念、法则、敏捷项目管理、管理者</a:t>
            </a:r>
            <a:endParaRPr lang="en-US" altLang="zh-CN" sz="2600" dirty="0" smtClean="0"/>
          </a:p>
          <a:p>
            <a:r>
              <a:rPr lang="zh-CN" altLang="en-US" sz="2800" dirty="0" smtClean="0"/>
              <a:t>软件度量、规划与估算</a:t>
            </a:r>
            <a:endParaRPr lang="en-US" altLang="zh-CN" sz="2800" dirty="0" smtClean="0"/>
          </a:p>
          <a:p>
            <a:pPr lvl="1"/>
            <a:r>
              <a:rPr lang="zh-CN" altLang="en-US" sz="2600" dirty="0" smtClean="0"/>
              <a:t>概念、法则、最佳实践</a:t>
            </a:r>
            <a:endParaRPr lang="en-US" altLang="zh-CN" sz="2600" dirty="0" smtClean="0"/>
          </a:p>
          <a:p>
            <a:r>
              <a:rPr lang="zh-CN" altLang="en-US" sz="2800" dirty="0" smtClean="0"/>
              <a:t>过</a:t>
            </a:r>
            <a:r>
              <a:rPr lang="zh-CN" altLang="en-US" sz="2800" dirty="0" smtClean="0"/>
              <a:t>程管理简介</a:t>
            </a:r>
            <a:endParaRPr lang="en-US" altLang="zh-CN" sz="2800" dirty="0" smtClean="0"/>
          </a:p>
          <a:p>
            <a:pPr lvl="1"/>
            <a:r>
              <a:rPr lang="en-US" altLang="zh-CN" sz="2600" dirty="0" smtClean="0"/>
              <a:t>CMM</a:t>
            </a:r>
            <a:endParaRPr lang="en-US" altLang="zh-CN" sz="2600" dirty="0" smtClean="0"/>
          </a:p>
          <a:p>
            <a:r>
              <a:rPr lang="zh-CN" altLang="en-US" sz="2800" dirty="0" smtClean="0"/>
              <a:t>个体和团体管理简介</a:t>
            </a:r>
            <a:endParaRPr lang="en-US" altLang="zh-CN" sz="2800" dirty="0" smtClean="0"/>
          </a:p>
          <a:p>
            <a:pPr lvl="1"/>
            <a:r>
              <a:rPr lang="en-US" altLang="zh-CN" sz="2600" dirty="0" smtClean="0"/>
              <a:t>PSP</a:t>
            </a:r>
            <a:r>
              <a:rPr lang="zh-CN" altLang="en-US" sz="2600" dirty="0" smtClean="0"/>
              <a:t>、</a:t>
            </a:r>
            <a:r>
              <a:rPr lang="en-US" altLang="zh-CN" sz="2600" dirty="0" smtClean="0"/>
              <a:t>TSP</a:t>
            </a:r>
            <a:r>
              <a:rPr lang="zh-CN" altLang="en-US" sz="2600" dirty="0" smtClean="0"/>
              <a:t>概念</a:t>
            </a:r>
            <a:endParaRPr lang="en-US" altLang="zh-CN" sz="2600" dirty="0" smtClean="0"/>
          </a:p>
          <a:p>
            <a:endParaRPr lang="zh-CN" altLang="en-US" sz="2600" dirty="0"/>
          </a:p>
        </p:txBody>
      </p:sp>
      <p:sp>
        <p:nvSpPr>
          <p:cNvPr id="4" name="Right Arrow 3"/>
          <p:cNvSpPr/>
          <p:nvPr/>
        </p:nvSpPr>
        <p:spPr>
          <a:xfrm flipH="1">
            <a:off x="5381628" y="2571744"/>
            <a:ext cx="1143008" cy="500066"/>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484948" y="2060854"/>
            <a:ext cx="3432381" cy="1984285"/>
          </a:xfrm>
        </p:spPr>
        <p:txBody>
          <a:bodyPr/>
          <a:lstStyle/>
          <a:p>
            <a:r>
              <a:rPr lang="zh-CN" altLang="en-US" dirty="0" smtClean="0"/>
              <a:t> 你若不能控制它，</a:t>
            </a:r>
            <a:r>
              <a:rPr lang="en-US" altLang="zh-CN" dirty="0" smtClean="0"/>
              <a:t/>
            </a:r>
            <a:br>
              <a:rPr lang="en-US" altLang="zh-CN" dirty="0" smtClean="0"/>
            </a:br>
            <a:r>
              <a:rPr lang="en-US" altLang="zh-CN" dirty="0" smtClean="0"/>
              <a:t> </a:t>
            </a:r>
            <a:r>
              <a:rPr lang="zh-CN" altLang="en-US" dirty="0" smtClean="0"/>
              <a:t>也就无法管好它；</a:t>
            </a:r>
            <a:r>
              <a:rPr lang="en-US" altLang="zh-CN" dirty="0" smtClean="0"/>
              <a:t/>
            </a:r>
            <a:br>
              <a:rPr lang="en-US" altLang="zh-CN" dirty="0" smtClean="0"/>
            </a:br>
            <a:r>
              <a:rPr lang="en-US" altLang="zh-CN" dirty="0" smtClean="0"/>
              <a:t> </a:t>
            </a:r>
            <a:r>
              <a:rPr lang="zh-CN" altLang="en-US" dirty="0" smtClean="0"/>
              <a:t>你若不去度量它，</a:t>
            </a:r>
            <a:r>
              <a:rPr lang="en-US" altLang="zh-CN" dirty="0" smtClean="0"/>
              <a:t/>
            </a:r>
            <a:br>
              <a:rPr lang="en-US" altLang="zh-CN" dirty="0" smtClean="0"/>
            </a:br>
            <a:r>
              <a:rPr lang="en-US" altLang="zh-CN" dirty="0" smtClean="0"/>
              <a:t> </a:t>
            </a:r>
            <a:r>
              <a:rPr lang="zh-CN" altLang="en-US" dirty="0" smtClean="0"/>
              <a:t>也就不能控制它。</a:t>
            </a:r>
            <a:endParaRPr lang="zh-CN" altLang="en-US" dirty="0"/>
          </a:p>
        </p:txBody>
      </p:sp>
      <p:sp>
        <p:nvSpPr>
          <p:cNvPr id="4" name="Slide Number Placeholder 3"/>
          <p:cNvSpPr>
            <a:spLocks noGrp="1"/>
          </p:cNvSpPr>
          <p:nvPr>
            <p:ph type="sldNum" sz="quarter" idx="4"/>
          </p:nvPr>
        </p:nvSpPr>
        <p:spPr>
          <a:xfrm>
            <a:off x="9281715" y="6453198"/>
            <a:ext cx="624286" cy="365125"/>
          </a:xfrm>
        </p:spPr>
        <p:txBody>
          <a:bodyPr/>
          <a:lstStyle/>
          <a:p>
            <a:fld id="{64FEA357-1A1C-4E1E-9A53-504063E4F462}" type="slidenum">
              <a:rPr lang="zh-CN" altLang="en-US" smtClean="0"/>
              <a:pPr/>
              <a:t>23</a:t>
            </a:fld>
            <a:endParaRPr lang="zh-CN" altLang="en-US" dirty="0"/>
          </a:p>
        </p:txBody>
      </p:sp>
      <p:sp>
        <p:nvSpPr>
          <p:cNvPr id="6" name="Rectangle 5"/>
          <p:cNvSpPr/>
          <p:nvPr/>
        </p:nvSpPr>
        <p:spPr>
          <a:xfrm>
            <a:off x="1136576" y="5721440"/>
            <a:ext cx="7488832" cy="1019928"/>
          </a:xfrm>
          <a:prstGeom prst="rect">
            <a:avLst/>
          </a:prstGeom>
        </p:spPr>
        <p:txBody>
          <a:bodyPr wrap="square" lIns="95665" tIns="47832" rIns="95665" bIns="47832">
            <a:spAutoFit/>
          </a:bodyPr>
          <a:lstStyle/>
          <a:p>
            <a:r>
              <a:rPr lang="en-US" altLang="zh-CN" sz="2000" dirty="0" smtClean="0">
                <a:latin typeface="方正精宋简体" pitchFamily="2" charset="-122"/>
                <a:ea typeface="方正精宋简体" pitchFamily="2" charset="-122"/>
              </a:rPr>
              <a:t>Tom </a:t>
            </a:r>
            <a:r>
              <a:rPr lang="en-US" altLang="zh-CN" sz="2000" dirty="0" err="1" smtClean="0">
                <a:latin typeface="方正精宋简体" pitchFamily="2" charset="-122"/>
                <a:ea typeface="方正精宋简体" pitchFamily="2" charset="-122"/>
              </a:rPr>
              <a:t>DeMarco</a:t>
            </a:r>
            <a:r>
              <a:rPr lang="zh-CN" altLang="en-US" sz="2000" dirty="0" smtClean="0">
                <a:latin typeface="方正精宋简体" pitchFamily="2" charset="-122"/>
                <a:ea typeface="方正精宋简体" pitchFamily="2" charset="-122"/>
              </a:rPr>
              <a:t>是一位著名的软件工程专家，代表著有</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人件</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最后期限</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与熊共舞</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等。 个人信息网页：</a:t>
            </a:r>
            <a:r>
              <a:rPr lang="en-US" altLang="zh-CN" sz="2000" dirty="0" smtClean="0">
                <a:hlinkClick r:id="rId2"/>
              </a:rPr>
              <a:t> http://en.wikipedia.org/wiki/Tom_DeMarco</a:t>
            </a:r>
            <a:endParaRPr lang="zh-CN" altLang="en-US" sz="2000" dirty="0">
              <a:latin typeface="方正精宋简体" pitchFamily="2" charset="-122"/>
              <a:ea typeface="方正精宋简体" pitchFamily="2" charset="-122"/>
            </a:endParaRPr>
          </a:p>
        </p:txBody>
      </p:sp>
      <p:sp>
        <p:nvSpPr>
          <p:cNvPr id="7" name="Rectangle 6"/>
          <p:cNvSpPr/>
          <p:nvPr/>
        </p:nvSpPr>
        <p:spPr>
          <a:xfrm>
            <a:off x="2028268" y="4181018"/>
            <a:ext cx="2026970" cy="419764"/>
          </a:xfrm>
          <a:prstGeom prst="rect">
            <a:avLst/>
          </a:prstGeom>
        </p:spPr>
        <p:txBody>
          <a:bodyPr wrap="none" lIns="95665" tIns="47832" rIns="95665" bIns="47832">
            <a:spAutoFit/>
          </a:bodyPr>
          <a:lstStyle/>
          <a:p>
            <a:r>
              <a:rPr lang="en-US" altLang="zh-CN" sz="2100" dirty="0" smtClean="0"/>
              <a:t>Tom </a:t>
            </a:r>
            <a:r>
              <a:rPr lang="en-US" altLang="zh-CN" sz="2100" dirty="0" err="1" smtClean="0"/>
              <a:t>DeMarco</a:t>
            </a:r>
            <a:endParaRPr lang="zh-CN" altLang="en-US" sz="2100" dirty="0">
              <a:ea typeface="文鼎CS长美黑" pitchFamily="49" charset="-122"/>
            </a:endParaRPr>
          </a:p>
        </p:txBody>
      </p:sp>
      <p:pic>
        <p:nvPicPr>
          <p:cNvPr id="8" name="Picture 2" descr="C:\Users\SECBOK\Desktop\TomDeMarco.jpg"/>
          <p:cNvPicPr>
            <a:picLocks noChangeAspect="1" noChangeArrowheads="1"/>
          </p:cNvPicPr>
          <p:nvPr/>
        </p:nvPicPr>
        <p:blipFill>
          <a:blip r:embed="rId3" cstate="print"/>
          <a:srcRect/>
          <a:stretch>
            <a:fillRect/>
          </a:stretch>
        </p:blipFill>
        <p:spPr bwMode="auto">
          <a:xfrm>
            <a:off x="1843868" y="1156687"/>
            <a:ext cx="2563071" cy="30529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概念</a:t>
            </a:r>
            <a:r>
              <a:rPr lang="en-US" altLang="zh-CN" dirty="0" smtClean="0"/>
              <a:t>—</a:t>
            </a:r>
            <a:r>
              <a:rPr lang="zh-CN" altLang="en-US" dirty="0" smtClean="0"/>
              <a:t>度量</a:t>
            </a:r>
            <a:endParaRPr lang="zh-CN" altLang="en-US" dirty="0"/>
          </a:p>
        </p:txBody>
      </p:sp>
      <p:sp>
        <p:nvSpPr>
          <p:cNvPr id="3" name="Content Placeholder 2"/>
          <p:cNvSpPr>
            <a:spLocks noGrp="1"/>
          </p:cNvSpPr>
          <p:nvPr>
            <p:ph idx="1"/>
          </p:nvPr>
        </p:nvSpPr>
        <p:spPr>
          <a:xfrm>
            <a:off x="506506" y="1268760"/>
            <a:ext cx="8667750" cy="4968552"/>
          </a:xfrm>
        </p:spPr>
        <p:txBody>
          <a:bodyPr/>
          <a:lstStyle/>
          <a:p>
            <a:r>
              <a:rPr lang="zh-CN" altLang="en-US" dirty="0" smtClean="0"/>
              <a:t>软件工程化离不开度量。</a:t>
            </a:r>
            <a:endParaRPr lang="en-US" altLang="zh-CN" dirty="0" smtClean="0"/>
          </a:p>
          <a:p>
            <a:r>
              <a:rPr lang="zh-CN" altLang="en-US" sz="2900" dirty="0" smtClean="0"/>
              <a:t>度量是用一个精准的数值表达式再现某模糊的经验关系的过程，其目的是用抽象的数值或符号再现实体的属性。</a:t>
            </a:r>
            <a:endParaRPr lang="en-US" altLang="zh-CN" sz="2900" dirty="0" smtClean="0"/>
          </a:p>
          <a:p>
            <a:pPr lvl="1"/>
            <a:r>
              <a:rPr lang="zh-CN" altLang="en-US" sz="2800" dirty="0" smtClean="0"/>
              <a:t>例如，“个体</a:t>
            </a:r>
            <a:r>
              <a:rPr lang="en-US" altLang="zh-CN" sz="2800" dirty="0" smtClean="0"/>
              <a:t>A</a:t>
            </a:r>
            <a:r>
              <a:rPr lang="zh-CN" altLang="en-US" sz="2800" dirty="0" smtClean="0"/>
              <a:t>比个体</a:t>
            </a:r>
            <a:r>
              <a:rPr lang="en-US" altLang="zh-CN" sz="2800" dirty="0" smtClean="0"/>
              <a:t>B</a:t>
            </a:r>
            <a:r>
              <a:rPr lang="zh-CN" altLang="en-US" sz="2800" dirty="0" smtClean="0"/>
              <a:t>高”是一个经验关系。 如果通过测量发现</a:t>
            </a:r>
            <a:r>
              <a:rPr lang="en-US" altLang="zh-CN" sz="2800" dirty="0" smtClean="0"/>
              <a:t>A</a:t>
            </a:r>
            <a:r>
              <a:rPr lang="zh-CN" altLang="en-US" sz="2800" dirty="0" smtClean="0"/>
              <a:t>和</a:t>
            </a:r>
            <a:r>
              <a:rPr lang="en-US" altLang="zh-CN" sz="2800" dirty="0" smtClean="0"/>
              <a:t>B</a:t>
            </a:r>
            <a:r>
              <a:rPr lang="zh-CN" altLang="en-US" sz="2800" dirty="0" smtClean="0"/>
              <a:t>的身高分别是</a:t>
            </a:r>
            <a:r>
              <a:rPr lang="en-US" altLang="zh-CN" sz="2800" dirty="0" smtClean="0"/>
              <a:t>180</a:t>
            </a:r>
            <a:r>
              <a:rPr lang="zh-CN" altLang="en-US" sz="2800" dirty="0" smtClean="0"/>
              <a:t>厘米</a:t>
            </a:r>
            <a:r>
              <a:rPr lang="en-US" altLang="zh-CN" sz="2800" dirty="0" smtClean="0"/>
              <a:t/>
            </a:r>
            <a:br>
              <a:rPr lang="en-US" altLang="zh-CN" sz="2800" dirty="0" smtClean="0"/>
            </a:br>
            <a:r>
              <a:rPr lang="zh-CN" altLang="en-US" sz="2800" dirty="0" smtClean="0"/>
              <a:t>和</a:t>
            </a:r>
            <a:r>
              <a:rPr lang="en-US" altLang="zh-CN" sz="2800" dirty="0" smtClean="0"/>
              <a:t>150</a:t>
            </a:r>
            <a:r>
              <a:rPr lang="zh-CN" altLang="en-US" sz="2800" dirty="0" smtClean="0"/>
              <a:t>厘米，那就可用数值表达式“</a:t>
            </a:r>
            <a:r>
              <a:rPr lang="en-US" altLang="zh-CN" sz="2800" dirty="0" smtClean="0"/>
              <a:t>180&gt;150</a:t>
            </a:r>
            <a:r>
              <a:rPr lang="zh-CN" altLang="en-US" sz="2800" dirty="0" smtClean="0"/>
              <a:t>”</a:t>
            </a:r>
            <a:r>
              <a:rPr lang="en-US" altLang="zh-CN" sz="2800" dirty="0" smtClean="0"/>
              <a:t/>
            </a:r>
            <a:br>
              <a:rPr lang="en-US" altLang="zh-CN" sz="2800" dirty="0" smtClean="0"/>
            </a:br>
            <a:r>
              <a:rPr lang="zh-CN" altLang="en-US" sz="2800" dirty="0" smtClean="0"/>
              <a:t>准确再现这个关系。</a:t>
            </a:r>
            <a:endParaRPr lang="zh-CN" altLang="en-US" sz="28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24</a:t>
            </a:fld>
            <a:endParaRPr lang="zh-CN" altLang="en-US" dirty="0"/>
          </a:p>
        </p:txBody>
      </p:sp>
      <p:pic>
        <p:nvPicPr>
          <p:cNvPr id="5" name="Picture 2" descr="C:\Users\SECBOK\Desktop\13323476051680525361picture 45-hi.png"/>
          <p:cNvPicPr>
            <a:picLocks noChangeAspect="1" noChangeArrowheads="1"/>
          </p:cNvPicPr>
          <p:nvPr/>
        </p:nvPicPr>
        <p:blipFill>
          <a:blip r:embed="rId2" cstate="print"/>
          <a:srcRect/>
          <a:stretch>
            <a:fillRect/>
          </a:stretch>
        </p:blipFill>
        <p:spPr bwMode="auto">
          <a:xfrm>
            <a:off x="8036699" y="4725148"/>
            <a:ext cx="1869309" cy="1713490"/>
          </a:xfrm>
          <a:prstGeom prst="rect">
            <a:avLst/>
          </a:prstGeom>
          <a:noFill/>
        </p:spPr>
      </p:pic>
    </p:spTree>
  </p:cSld>
  <p:clrMapOvr>
    <a:masterClrMapping/>
  </p:clrMapOvr>
  <p:transition spd="slow">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概念</a:t>
            </a:r>
            <a:r>
              <a:rPr lang="en-US" altLang="zh-CN" dirty="0" smtClean="0"/>
              <a:t>—</a:t>
            </a:r>
            <a:r>
              <a:rPr lang="zh-CN" altLang="en-US" dirty="0" smtClean="0"/>
              <a:t>量度</a:t>
            </a:r>
            <a:endParaRPr lang="zh-CN" altLang="en-US" dirty="0"/>
          </a:p>
        </p:txBody>
      </p:sp>
      <p:sp>
        <p:nvSpPr>
          <p:cNvPr id="3" name="Content Placeholder 2"/>
          <p:cNvSpPr>
            <a:spLocks noGrp="1"/>
          </p:cNvSpPr>
          <p:nvPr>
            <p:ph idx="1"/>
          </p:nvPr>
        </p:nvSpPr>
        <p:spPr/>
        <p:txBody>
          <a:bodyPr/>
          <a:lstStyle/>
          <a:p>
            <a:r>
              <a:rPr lang="zh-CN" altLang="en-US" dirty="0" smtClean="0"/>
              <a:t>度量离不开量度。</a:t>
            </a:r>
            <a:endParaRPr lang="en-US" altLang="zh-CN" dirty="0" smtClean="0"/>
          </a:p>
          <a:p>
            <a:pPr lvl="1"/>
            <a:r>
              <a:rPr lang="zh-CN" altLang="en-US" dirty="0" smtClean="0"/>
              <a:t>量度是数学上两点之间距离测量的一个规则，可表示为函数 </a:t>
            </a:r>
            <a:r>
              <a:rPr lang="en-US" altLang="zh-CN" dirty="0" smtClean="0"/>
              <a:t>m(</a:t>
            </a:r>
            <a:r>
              <a:rPr lang="en-US" altLang="zh-CN" dirty="0" err="1" smtClean="0"/>
              <a:t>x,y</a:t>
            </a:r>
            <a:r>
              <a:rPr lang="en-US" altLang="zh-CN" dirty="0" smtClean="0"/>
              <a:t>) </a:t>
            </a:r>
            <a:r>
              <a:rPr lang="zh-CN" altLang="en-US" dirty="0" smtClean="0"/>
              <a:t>，其中</a:t>
            </a:r>
            <a:r>
              <a:rPr lang="en-US" altLang="zh-CN" dirty="0" smtClean="0"/>
              <a:t>x</a:t>
            </a:r>
            <a:r>
              <a:rPr lang="zh-CN" altLang="en-US" dirty="0" smtClean="0"/>
              <a:t>和</a:t>
            </a:r>
            <a:r>
              <a:rPr lang="en-US" altLang="zh-CN" dirty="0" smtClean="0"/>
              <a:t>y</a:t>
            </a:r>
            <a:r>
              <a:rPr lang="zh-CN" altLang="en-US" dirty="0" smtClean="0"/>
              <a:t>是两点，而</a:t>
            </a:r>
            <a:r>
              <a:rPr lang="en-US" altLang="zh-CN" dirty="0" smtClean="0"/>
              <a:t>m(</a:t>
            </a:r>
            <a:r>
              <a:rPr lang="en-US" altLang="zh-CN" dirty="0" err="1" smtClean="0"/>
              <a:t>x,y</a:t>
            </a:r>
            <a:r>
              <a:rPr lang="en-US" altLang="zh-CN" dirty="0" smtClean="0"/>
              <a:t>)</a:t>
            </a:r>
            <a:r>
              <a:rPr lang="zh-CN" altLang="en-US" dirty="0" smtClean="0"/>
              <a:t>代表这两点之间的距离。</a:t>
            </a:r>
            <a:endParaRPr lang="en-US" altLang="zh-CN" dirty="0" smtClean="0"/>
          </a:p>
          <a:p>
            <a:endParaRPr lang="en-US" altLang="zh-CN" dirty="0" smtClean="0"/>
          </a:p>
          <a:p>
            <a:r>
              <a:rPr lang="zh-CN" altLang="en-US" dirty="0" smtClean="0"/>
              <a:t>合格量度</a:t>
            </a:r>
            <a:r>
              <a:rPr lang="en-US" altLang="zh-CN" dirty="0" smtClean="0"/>
              <a:t>m(</a:t>
            </a:r>
            <a:r>
              <a:rPr lang="en-US" altLang="zh-CN" dirty="0" err="1" smtClean="0"/>
              <a:t>x,y</a:t>
            </a:r>
            <a:r>
              <a:rPr lang="en-US" altLang="zh-CN" dirty="0" smtClean="0"/>
              <a:t>)</a:t>
            </a:r>
            <a:r>
              <a:rPr lang="zh-CN" altLang="en-US" dirty="0" smtClean="0"/>
              <a:t>应满足以下三项属性：</a:t>
            </a:r>
            <a:endParaRPr lang="en-US" altLang="zh-CN" dirty="0" smtClean="0"/>
          </a:p>
          <a:p>
            <a:pPr lvl="1"/>
            <a:r>
              <a:rPr lang="zh-CN" altLang="en-US" dirty="0" smtClean="0"/>
              <a:t>自反律： </a:t>
            </a:r>
            <a:r>
              <a:rPr lang="en-US" altLang="zh-CN" dirty="0" smtClean="0"/>
              <a:t>m(</a:t>
            </a:r>
            <a:r>
              <a:rPr lang="en-US" altLang="zh-CN" dirty="0" err="1" smtClean="0"/>
              <a:t>x,x</a:t>
            </a:r>
            <a:r>
              <a:rPr lang="en-US" altLang="zh-CN" dirty="0" smtClean="0"/>
              <a:t>) = 0</a:t>
            </a:r>
          </a:p>
          <a:p>
            <a:pPr lvl="1"/>
            <a:r>
              <a:rPr lang="zh-CN" altLang="en-US" dirty="0" smtClean="0"/>
              <a:t>对称律： </a:t>
            </a:r>
            <a:r>
              <a:rPr lang="en-US" altLang="zh-CN" dirty="0" smtClean="0"/>
              <a:t>m(</a:t>
            </a:r>
            <a:r>
              <a:rPr lang="en-US" altLang="zh-CN" dirty="0" err="1" smtClean="0"/>
              <a:t>x,y</a:t>
            </a:r>
            <a:r>
              <a:rPr lang="en-US" altLang="zh-CN" dirty="0" smtClean="0"/>
              <a:t>) = m(</a:t>
            </a:r>
            <a:r>
              <a:rPr lang="en-US" altLang="zh-CN" dirty="0" err="1" smtClean="0"/>
              <a:t>y,x</a:t>
            </a:r>
            <a:r>
              <a:rPr lang="en-US" altLang="zh-CN" dirty="0" smtClean="0"/>
              <a:t>)</a:t>
            </a:r>
          </a:p>
          <a:p>
            <a:pPr lvl="1"/>
            <a:r>
              <a:rPr lang="zh-CN" altLang="en-US" dirty="0" smtClean="0"/>
              <a:t>三角不等式： </a:t>
            </a:r>
            <a:r>
              <a:rPr lang="en-US" altLang="zh-CN" dirty="0" smtClean="0"/>
              <a:t>m(</a:t>
            </a:r>
            <a:r>
              <a:rPr lang="en-US" altLang="zh-CN" dirty="0" err="1" smtClean="0"/>
              <a:t>x,z</a:t>
            </a:r>
            <a:r>
              <a:rPr lang="en-US" altLang="zh-CN" dirty="0" smtClean="0"/>
              <a:t>) &lt; m(</a:t>
            </a:r>
            <a:r>
              <a:rPr lang="en-US" altLang="zh-CN" dirty="0" err="1" smtClean="0"/>
              <a:t>x,y</a:t>
            </a:r>
            <a:r>
              <a:rPr lang="en-US" altLang="zh-CN" dirty="0" smtClean="0"/>
              <a:t>) + m(</a:t>
            </a:r>
            <a:r>
              <a:rPr lang="en-US" altLang="zh-CN" dirty="0" err="1" smtClean="0"/>
              <a:t>y,z</a:t>
            </a:r>
            <a:r>
              <a:rPr lang="en-US" altLang="zh-CN" dirty="0" smtClean="0"/>
              <a:t>)</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25</a:t>
            </a:fld>
            <a:endParaRPr lang="zh-CN" altLang="en-US" dirty="0"/>
          </a:p>
        </p:txBody>
      </p:sp>
    </p:spTree>
  </p:cSld>
  <p:clrMapOvr>
    <a:masterClrMapping/>
  </p:clrMapOvr>
  <p:transition spd="slow">
    <p:blind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度量有用论</a:t>
            </a:r>
            <a:endParaRPr lang="zh-CN" altLang="en-US" dirty="0"/>
          </a:p>
        </p:txBody>
      </p:sp>
      <p:sp>
        <p:nvSpPr>
          <p:cNvPr id="3" name="Content Placeholder 2"/>
          <p:cNvSpPr>
            <a:spLocks noGrp="1"/>
          </p:cNvSpPr>
          <p:nvPr>
            <p:ph idx="1"/>
          </p:nvPr>
        </p:nvSpPr>
        <p:spPr>
          <a:xfrm>
            <a:off x="309536" y="3286129"/>
            <a:ext cx="6578248" cy="2951189"/>
          </a:xfrm>
        </p:spPr>
        <p:txBody>
          <a:bodyPr/>
          <a:lstStyle/>
          <a:p>
            <a:r>
              <a:rPr lang="en-US" altLang="zh-CN" sz="2500" dirty="0" smtClean="0"/>
              <a:t>Tom </a:t>
            </a:r>
            <a:r>
              <a:rPr lang="en-US" altLang="zh-CN" sz="2500" dirty="0" err="1" smtClean="0"/>
              <a:t>Gilb</a:t>
            </a:r>
            <a:r>
              <a:rPr lang="zh-CN" altLang="en-US" sz="2500" dirty="0" smtClean="0"/>
              <a:t>：当你需要量化任何事物时，总会一些度量方法可用，且总比放弃度量的效果更好。</a:t>
            </a:r>
            <a:endParaRPr lang="en-US" altLang="zh-CN" sz="2500" dirty="0" smtClean="0"/>
          </a:p>
          <a:p>
            <a:endParaRPr lang="en-US" altLang="zh-CN" sz="1300" dirty="0" smtClean="0"/>
          </a:p>
          <a:p>
            <a:r>
              <a:rPr lang="zh-CN" altLang="en-US" sz="2500" dirty="0" smtClean="0"/>
              <a:t>度量暗示一种心理驱动。</a:t>
            </a:r>
            <a:endParaRPr lang="en-US" altLang="zh-CN" sz="2500" dirty="0" smtClean="0"/>
          </a:p>
          <a:p>
            <a:endParaRPr lang="en-US" altLang="zh-CN" sz="1500" dirty="0" smtClean="0"/>
          </a:p>
          <a:p>
            <a:pPr>
              <a:buNone/>
            </a:pPr>
            <a:r>
              <a:rPr lang="en-US" altLang="zh-CN" sz="2900" dirty="0" smtClean="0">
                <a:solidFill>
                  <a:srgbClr val="FF0000"/>
                </a:solidFill>
              </a:rPr>
              <a:t>                </a:t>
            </a:r>
            <a:r>
              <a:rPr lang="zh-CN" altLang="en-US" sz="2900" dirty="0" smtClean="0">
                <a:solidFill>
                  <a:srgbClr val="FF0000"/>
                </a:solidFill>
              </a:rPr>
              <a:t>不要忽视度量的成本！</a:t>
            </a:r>
            <a:endParaRPr lang="en-US" altLang="zh-CN" sz="2900" dirty="0" smtClean="0">
              <a:solidFill>
                <a:srgbClr val="FF0000"/>
              </a:solidFill>
            </a:endParaRPr>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26</a:t>
            </a:fld>
            <a:endParaRPr lang="zh-CN" altLang="en-US" dirty="0"/>
          </a:p>
        </p:txBody>
      </p:sp>
      <p:sp>
        <p:nvSpPr>
          <p:cNvPr id="5" name="Rectangle 4"/>
          <p:cNvSpPr/>
          <p:nvPr/>
        </p:nvSpPr>
        <p:spPr>
          <a:xfrm>
            <a:off x="1130582" y="1500174"/>
            <a:ext cx="7566841" cy="1084110"/>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度量总比不度量好。</a:t>
            </a:r>
            <a:endParaRPr lang="zh-CN" altLang="en-US" sz="2900" dirty="0">
              <a:solidFill>
                <a:srgbClr val="C00000"/>
              </a:solidFill>
              <a:ea typeface="文鼎CS长美黑" pitchFamily="49" charset="-122"/>
            </a:endParaRPr>
          </a:p>
        </p:txBody>
      </p:sp>
      <p:pic>
        <p:nvPicPr>
          <p:cNvPr id="7" name="Picture 2" descr="D:\SECBOK\Content\Figures\ToonCatBlackWhite.png"/>
          <p:cNvPicPr>
            <a:picLocks noChangeAspect="1" noChangeArrowheads="1"/>
          </p:cNvPicPr>
          <p:nvPr/>
        </p:nvPicPr>
        <p:blipFill>
          <a:blip r:embed="rId2"/>
          <a:srcRect/>
          <a:stretch>
            <a:fillRect/>
          </a:stretch>
        </p:blipFill>
        <p:spPr bwMode="auto">
          <a:xfrm>
            <a:off x="7381892" y="4143380"/>
            <a:ext cx="2285984" cy="2356685"/>
          </a:xfrm>
          <a:prstGeom prst="rect">
            <a:avLst/>
          </a:prstGeom>
          <a:noFill/>
        </p:spPr>
      </p:pic>
    </p:spTree>
  </p:cSld>
  <p:clrMapOvr>
    <a:masterClrMapping/>
  </p:clrMapOvr>
  <p:transition spd="slow">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软件度量的分类</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27</a:t>
            </a:fld>
            <a:endParaRPr lang="zh-CN" altLang="en-US" dirty="0"/>
          </a:p>
        </p:txBody>
      </p:sp>
      <p:pic>
        <p:nvPicPr>
          <p:cNvPr id="2050" name="Picture 2" descr="D:\SECBOK\Content\Figures\PjMeasureClass.png"/>
          <p:cNvPicPr>
            <a:picLocks noChangeAspect="1" noChangeArrowheads="1"/>
          </p:cNvPicPr>
          <p:nvPr/>
        </p:nvPicPr>
        <p:blipFill>
          <a:blip r:embed="rId2" cstate="print"/>
          <a:stretch>
            <a:fillRect/>
          </a:stretch>
        </p:blipFill>
        <p:spPr bwMode="auto">
          <a:xfrm>
            <a:off x="1114146" y="1340768"/>
            <a:ext cx="7573203" cy="482453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度量的用途</a:t>
            </a:r>
            <a:endParaRPr lang="zh-CN" altLang="en-US" dirty="0"/>
          </a:p>
        </p:txBody>
      </p:sp>
      <p:sp>
        <p:nvSpPr>
          <p:cNvPr id="3" name="Content Placeholder 2"/>
          <p:cNvSpPr>
            <a:spLocks noGrp="1"/>
          </p:cNvSpPr>
          <p:nvPr>
            <p:ph idx="1"/>
          </p:nvPr>
        </p:nvSpPr>
        <p:spPr>
          <a:xfrm>
            <a:off x="309534" y="3071813"/>
            <a:ext cx="4720860" cy="3500462"/>
          </a:xfrm>
        </p:spPr>
        <p:txBody>
          <a:bodyPr/>
          <a:lstStyle/>
          <a:p>
            <a:pPr>
              <a:buNone/>
            </a:pPr>
            <a:r>
              <a:rPr lang="en-US" sz="2500" dirty="0" smtClean="0">
                <a:solidFill>
                  <a:srgbClr val="0000B4"/>
                </a:solidFill>
              </a:rPr>
              <a:t>William Kelvin(</a:t>
            </a:r>
            <a:r>
              <a:rPr lang="zh-CN" altLang="en-US" sz="2500" dirty="0" smtClean="0">
                <a:solidFill>
                  <a:srgbClr val="0000B4"/>
                </a:solidFill>
              </a:rPr>
              <a:t>开尔文</a:t>
            </a:r>
            <a:r>
              <a:rPr lang="en-US" altLang="zh-CN" sz="2500" dirty="0" smtClean="0">
                <a:solidFill>
                  <a:srgbClr val="0000B4"/>
                </a:solidFill>
              </a:rPr>
              <a:t>)</a:t>
            </a:r>
            <a:r>
              <a:rPr lang="zh-CN" altLang="en-US" sz="2500" dirty="0" smtClean="0"/>
              <a:t>：如果你能度量你所讲的内容，并能用数据表达它，那就意味着你已经确实掌握了所讲的内容。而如果你不能度量所讲的内容，也不能用数据表达它，那就意味着你对所讲的内容的认知是微不足道的和不令人信服的。</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28</a:t>
            </a:fld>
            <a:endParaRPr lang="zh-CN" altLang="en-US" dirty="0"/>
          </a:p>
        </p:txBody>
      </p:sp>
      <p:pic>
        <p:nvPicPr>
          <p:cNvPr id="3074" name="Picture 2" descr="D:\SECBOK\Content\Figures\MeasurePurples.png"/>
          <p:cNvPicPr>
            <a:picLocks noChangeAspect="1" noChangeArrowheads="1"/>
          </p:cNvPicPr>
          <p:nvPr/>
        </p:nvPicPr>
        <p:blipFill>
          <a:blip r:embed="rId2" cstate="print"/>
          <a:srcRect/>
          <a:stretch>
            <a:fillRect/>
          </a:stretch>
        </p:blipFill>
        <p:spPr bwMode="auto">
          <a:xfrm>
            <a:off x="4808984" y="1214422"/>
            <a:ext cx="5086296" cy="4319893"/>
          </a:xfrm>
          <a:prstGeom prst="rect">
            <a:avLst/>
          </a:prstGeom>
          <a:noFill/>
        </p:spPr>
      </p:pic>
    </p:spTree>
  </p:cSld>
  <p:clrMapOvr>
    <a:masterClrMapping/>
  </p:clrMapOvr>
  <p:transition spd="slow">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软件度量过程</a:t>
            </a:r>
            <a:endParaRPr lang="zh-CN" altLang="en-US" dirty="0"/>
          </a:p>
        </p:txBody>
      </p:sp>
      <p:sp>
        <p:nvSpPr>
          <p:cNvPr id="3" name="Content Placeholder 2"/>
          <p:cNvSpPr>
            <a:spLocks noGrp="1"/>
          </p:cNvSpPr>
          <p:nvPr>
            <p:ph idx="1"/>
          </p:nvPr>
        </p:nvSpPr>
        <p:spPr/>
        <p:txBody>
          <a:bodyPr/>
          <a:lstStyle/>
          <a:p>
            <a:pPr marL="538113" indent="-538113">
              <a:buSzPct val="80000"/>
              <a:buFont typeface="+mj-ea"/>
              <a:buAutoNum type="circleNumDbPlain"/>
            </a:pPr>
            <a:r>
              <a:rPr lang="zh-CN" altLang="en-US" sz="2900" dirty="0" smtClean="0"/>
              <a:t>定义度量的目标</a:t>
            </a:r>
            <a:r>
              <a:rPr lang="en-US" altLang="zh-CN" sz="2900" dirty="0" smtClean="0"/>
              <a:t>(</a:t>
            </a:r>
            <a:r>
              <a:rPr lang="zh-CN" altLang="en-US" sz="2900" dirty="0" smtClean="0"/>
              <a:t>或需求</a:t>
            </a:r>
            <a:r>
              <a:rPr lang="en-US" altLang="zh-CN" sz="2900" dirty="0" smtClean="0"/>
              <a:t>)</a:t>
            </a:r>
          </a:p>
          <a:p>
            <a:pPr marL="538113" indent="-538113">
              <a:buSzPct val="80000"/>
              <a:buFont typeface="+mj-ea"/>
              <a:buAutoNum type="circleNumDbPlain"/>
            </a:pPr>
            <a:r>
              <a:rPr lang="zh-CN" altLang="en-US" sz="2900" dirty="0" smtClean="0"/>
              <a:t>明确范围和权责</a:t>
            </a:r>
            <a:endParaRPr lang="en-US" altLang="zh-CN" sz="2900" dirty="0" smtClean="0"/>
          </a:p>
          <a:p>
            <a:pPr marL="538113" indent="-538113">
              <a:buSzPct val="80000"/>
              <a:buFont typeface="+mj-ea"/>
              <a:buAutoNum type="circleNumDbPlain"/>
            </a:pPr>
            <a:r>
              <a:rPr lang="zh-CN" altLang="en-US" sz="2900" dirty="0" smtClean="0"/>
              <a:t>选定量度</a:t>
            </a:r>
            <a:endParaRPr lang="en-US" altLang="zh-CN" sz="2900" dirty="0" smtClean="0"/>
          </a:p>
          <a:p>
            <a:pPr marL="538113" indent="-538113">
              <a:buSzPct val="80000"/>
              <a:buFont typeface="+mj-ea"/>
              <a:buAutoNum type="circleNumDbPlain"/>
            </a:pPr>
            <a:r>
              <a:rPr lang="zh-CN" altLang="en-US" sz="2900" dirty="0" smtClean="0"/>
              <a:t>收集原始数据</a:t>
            </a:r>
            <a:endParaRPr lang="en-US" altLang="zh-CN" sz="2900" dirty="0" smtClean="0"/>
          </a:p>
          <a:p>
            <a:pPr marL="538113" indent="-538113">
              <a:buSzPct val="80000"/>
              <a:buFont typeface="+mj-ea"/>
              <a:buAutoNum type="circleNumDbPlain"/>
            </a:pPr>
            <a:r>
              <a:rPr lang="zh-CN" altLang="en-US" sz="2900" dirty="0" smtClean="0"/>
              <a:t>度量前准备</a:t>
            </a:r>
            <a:endParaRPr lang="en-US" altLang="zh-CN" sz="2900" dirty="0" smtClean="0"/>
          </a:p>
          <a:p>
            <a:pPr marL="538113" indent="-538113">
              <a:buSzPct val="80000"/>
              <a:buFont typeface="+mj-ea"/>
              <a:buAutoNum type="circleNumDbPlain"/>
            </a:pPr>
            <a:r>
              <a:rPr lang="zh-CN" altLang="en-US" sz="2900" dirty="0" smtClean="0"/>
              <a:t>实施度量</a:t>
            </a:r>
            <a:endParaRPr lang="en-US" altLang="zh-CN" sz="2900" dirty="0" smtClean="0"/>
          </a:p>
          <a:p>
            <a:pPr marL="538113" indent="-538113">
              <a:buSzPct val="80000"/>
              <a:buFont typeface="+mj-ea"/>
              <a:buAutoNum type="circleNumDbPlain"/>
            </a:pPr>
            <a:r>
              <a:rPr lang="zh-CN" altLang="en-US" sz="2900" dirty="0" smtClean="0"/>
              <a:t>获取和解释度量结论</a:t>
            </a:r>
            <a:endParaRPr lang="en-US" altLang="zh-CN" sz="2900" dirty="0" smtClean="0"/>
          </a:p>
          <a:p>
            <a:pPr marL="538113" indent="-538113">
              <a:buSzPct val="80000"/>
              <a:buFont typeface="+mj-ea"/>
              <a:buAutoNum type="circleNumDbPlain"/>
            </a:pPr>
            <a:r>
              <a:rPr lang="zh-CN" altLang="en-US" sz="2900" dirty="0" smtClean="0"/>
              <a:t>确认、保存和报告度量结论</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29</a:t>
            </a:fld>
            <a:endParaRPr lang="zh-CN" altLang="en-US" dirty="0"/>
          </a:p>
        </p:txBody>
      </p:sp>
    </p:spTree>
  </p:cSld>
  <p:clrMapOvr>
    <a:masterClrMapping/>
  </p:clrMapOvr>
  <p:transition spd="slow">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什么是管理？</a:t>
            </a:r>
            <a:endParaRPr lang="zh-CN" altLang="en-US" dirty="0"/>
          </a:p>
        </p:txBody>
      </p:sp>
      <p:sp>
        <p:nvSpPr>
          <p:cNvPr id="3" name="Content Placeholder 2"/>
          <p:cNvSpPr>
            <a:spLocks noGrp="1"/>
          </p:cNvSpPr>
          <p:nvPr>
            <p:ph idx="1"/>
          </p:nvPr>
        </p:nvSpPr>
        <p:spPr>
          <a:xfrm>
            <a:off x="613964" y="1196755"/>
            <a:ext cx="8667750" cy="5040560"/>
          </a:xfrm>
        </p:spPr>
        <p:txBody>
          <a:bodyPr/>
          <a:lstStyle/>
          <a:p>
            <a:pPr>
              <a:defRPr/>
            </a:pPr>
            <a:r>
              <a:rPr lang="zh-CN" altLang="en-US" dirty="0" smtClean="0"/>
              <a:t>管理：</a:t>
            </a:r>
            <a:r>
              <a:rPr lang="zh-CN" altLang="en-US" sz="2900" dirty="0" smtClean="0"/>
              <a:t>利用既有各种资源，组织和协调个体或团队活动，以实现既定目标的过程</a:t>
            </a:r>
            <a:endParaRPr lang="en-US" altLang="zh-CN" sz="2900" dirty="0" smtClean="0"/>
          </a:p>
          <a:p>
            <a:pPr lvl="0">
              <a:defRPr/>
            </a:pPr>
            <a:r>
              <a:rPr lang="zh-CN" altLang="en-US" dirty="0" smtClean="0">
                <a:solidFill>
                  <a:srgbClr val="0000FF"/>
                </a:solidFill>
              </a:rPr>
              <a:t>管理 </a:t>
            </a:r>
            <a:r>
              <a:rPr lang="en-US" altLang="zh-CN" dirty="0" smtClean="0">
                <a:solidFill>
                  <a:srgbClr val="0000FF"/>
                </a:solidFill>
              </a:rPr>
              <a:t>= </a:t>
            </a:r>
            <a:r>
              <a:rPr lang="zh-CN" altLang="en-US" dirty="0" smtClean="0">
                <a:solidFill>
                  <a:srgbClr val="0000FF"/>
                </a:solidFill>
              </a:rPr>
              <a:t>管人 </a:t>
            </a:r>
            <a:r>
              <a:rPr lang="en-US" altLang="zh-CN" dirty="0" smtClean="0">
                <a:solidFill>
                  <a:srgbClr val="0000FF"/>
                </a:solidFill>
              </a:rPr>
              <a:t>+ </a:t>
            </a:r>
            <a:r>
              <a:rPr lang="zh-CN" altLang="en-US" dirty="0" smtClean="0">
                <a:solidFill>
                  <a:srgbClr val="0000FF"/>
                </a:solidFill>
              </a:rPr>
              <a:t>理事</a:t>
            </a:r>
            <a:endParaRPr lang="en-US" altLang="zh-CN" dirty="0" smtClean="0">
              <a:solidFill>
                <a:srgbClr val="0000FF"/>
              </a:solidFill>
            </a:endParaRPr>
          </a:p>
          <a:p>
            <a:pPr lvl="1">
              <a:defRPr/>
            </a:pPr>
            <a:r>
              <a:rPr lang="zh-CN" altLang="en-US" sz="2900" b="1" dirty="0" smtClean="0">
                <a:solidFill>
                  <a:srgbClr val="0000FF"/>
                </a:solidFill>
              </a:rPr>
              <a:t>管人</a:t>
            </a:r>
            <a:r>
              <a:rPr lang="zh-CN" altLang="en-US" sz="2900" dirty="0" smtClean="0"/>
              <a:t>：招揽、培养和使用人才</a:t>
            </a:r>
            <a:endParaRPr lang="en-US" altLang="zh-CN" sz="2900" dirty="0" smtClean="0"/>
          </a:p>
          <a:p>
            <a:pPr lvl="1">
              <a:defRPr/>
            </a:pPr>
            <a:r>
              <a:rPr lang="zh-CN" altLang="en-US" sz="2900" b="1" dirty="0" smtClean="0">
                <a:solidFill>
                  <a:srgbClr val="0000FF"/>
                </a:solidFill>
              </a:rPr>
              <a:t>理事</a:t>
            </a:r>
            <a:r>
              <a:rPr lang="zh-CN" altLang="en-US" sz="2900" dirty="0" smtClean="0"/>
              <a:t>：规划、组织、指挥、协调和监督</a:t>
            </a:r>
            <a:endParaRPr lang="en-US" altLang="zh-CN" sz="2900" dirty="0" smtClean="0"/>
          </a:p>
          <a:p>
            <a:pPr lvl="1">
              <a:buNone/>
              <a:defRPr/>
            </a:pPr>
            <a:r>
              <a:rPr lang="en-US" altLang="zh-CN" dirty="0" smtClean="0">
                <a:solidFill>
                  <a:srgbClr val="004821"/>
                </a:solidFill>
                <a:sym typeface="Wingdings" pitchFamily="2" charset="2"/>
              </a:rPr>
              <a:t>  </a:t>
            </a:r>
            <a:r>
              <a:rPr lang="zh-CN" altLang="en-US" dirty="0" smtClean="0">
                <a:solidFill>
                  <a:srgbClr val="004821"/>
                </a:solidFill>
              </a:rPr>
              <a:t>以</a:t>
            </a:r>
            <a:r>
              <a:rPr lang="zh-CN" altLang="en-US" dirty="0" smtClean="0">
                <a:solidFill>
                  <a:srgbClr val="004821"/>
                </a:solidFill>
                <a:sym typeface="Wingdings" pitchFamily="2" charset="2"/>
              </a:rPr>
              <a:t>“</a:t>
            </a:r>
            <a:r>
              <a:rPr lang="zh-CN" altLang="en-US" dirty="0" smtClean="0">
                <a:solidFill>
                  <a:srgbClr val="004821"/>
                </a:solidFill>
              </a:rPr>
              <a:t>实现目标</a:t>
            </a:r>
            <a:r>
              <a:rPr lang="en-US" altLang="zh-CN" dirty="0" smtClean="0">
                <a:solidFill>
                  <a:srgbClr val="004821"/>
                </a:solidFill>
              </a:rPr>
              <a:t>”</a:t>
            </a:r>
            <a:r>
              <a:rPr lang="zh-CN" altLang="en-US" dirty="0" smtClean="0">
                <a:solidFill>
                  <a:srgbClr val="004821"/>
                </a:solidFill>
              </a:rPr>
              <a:t>为中心</a:t>
            </a:r>
            <a:endParaRPr lang="en-US" altLang="zh-CN" dirty="0" smtClean="0">
              <a:solidFill>
                <a:srgbClr val="004821"/>
              </a:solidFill>
            </a:endParaRPr>
          </a:p>
          <a:p>
            <a:pPr lvl="1">
              <a:buNone/>
              <a:defRPr/>
            </a:pPr>
            <a:r>
              <a:rPr lang="en-US" altLang="zh-CN" dirty="0" smtClean="0">
                <a:solidFill>
                  <a:srgbClr val="004821"/>
                </a:solidFill>
                <a:sym typeface="Wingdings" pitchFamily="2" charset="2"/>
              </a:rPr>
              <a:t>  </a:t>
            </a:r>
            <a:r>
              <a:rPr lang="zh-CN" altLang="en-US" dirty="0" smtClean="0">
                <a:solidFill>
                  <a:srgbClr val="004821"/>
                </a:solidFill>
              </a:rPr>
              <a:t>以组织为载体</a:t>
            </a:r>
            <a:endParaRPr lang="en-US" altLang="zh-CN" dirty="0" smtClean="0">
              <a:solidFill>
                <a:srgbClr val="004821"/>
              </a:solidFill>
            </a:endParaRPr>
          </a:p>
          <a:p>
            <a:pPr lvl="1">
              <a:buNone/>
              <a:defRPr/>
            </a:pPr>
            <a:r>
              <a:rPr lang="en-US" altLang="zh-CN" dirty="0" smtClean="0">
                <a:solidFill>
                  <a:srgbClr val="004821"/>
                </a:solidFill>
                <a:sym typeface="Wingdings" pitchFamily="2" charset="2"/>
              </a:rPr>
              <a:t>  </a:t>
            </a:r>
            <a:r>
              <a:rPr lang="zh-CN" altLang="en-US" dirty="0" smtClean="0">
                <a:solidFill>
                  <a:srgbClr val="004821"/>
                </a:solidFill>
              </a:rPr>
              <a:t>以管理者为主体</a:t>
            </a:r>
            <a:endParaRPr lang="en-US" altLang="zh-CN" dirty="0" smtClean="0">
              <a:solidFill>
                <a:srgbClr val="004821"/>
              </a:solidFill>
            </a:endParaRPr>
          </a:p>
          <a:p>
            <a:pPr lvl="1">
              <a:buNone/>
              <a:defRPr/>
            </a:pPr>
            <a:r>
              <a:rPr lang="en-US" altLang="zh-CN" dirty="0" smtClean="0">
                <a:solidFill>
                  <a:srgbClr val="004821"/>
                </a:solidFill>
                <a:sym typeface="Wingdings" pitchFamily="2" charset="2"/>
              </a:rPr>
              <a:t>  </a:t>
            </a:r>
            <a:r>
              <a:rPr lang="zh-CN" altLang="en-US" dirty="0" smtClean="0">
                <a:solidFill>
                  <a:srgbClr val="004821"/>
                </a:solidFill>
              </a:rPr>
              <a:t>以团队为对象</a:t>
            </a:r>
            <a:endParaRPr lang="en-US" altLang="zh-CN" dirty="0" smtClean="0">
              <a:solidFill>
                <a:srgbClr val="004821"/>
              </a:solidFill>
            </a:endParaRPr>
          </a:p>
          <a:p>
            <a:pPr lvl="1">
              <a:buNone/>
              <a:defRPr/>
            </a:pPr>
            <a:r>
              <a:rPr lang="en-US" altLang="zh-CN" dirty="0" smtClean="0">
                <a:solidFill>
                  <a:srgbClr val="004821"/>
                </a:solidFill>
                <a:sym typeface="Wingdings" pitchFamily="2" charset="2"/>
              </a:rPr>
              <a:t>  </a:t>
            </a:r>
            <a:r>
              <a:rPr lang="zh-CN" altLang="en-US" dirty="0" smtClean="0">
                <a:solidFill>
                  <a:srgbClr val="004821"/>
                </a:solidFill>
              </a:rPr>
              <a:t>以处理各种利益关系为核心</a:t>
            </a:r>
            <a:endParaRPr lang="en-US" altLang="zh-CN" dirty="0" smtClean="0">
              <a:solidFill>
                <a:srgbClr val="004821"/>
              </a:solidFill>
            </a:endParaRPr>
          </a:p>
          <a:p>
            <a:pPr lvl="0"/>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度量质量</a:t>
            </a:r>
            <a:endParaRPr lang="zh-CN" altLang="en-US" dirty="0"/>
          </a:p>
        </p:txBody>
      </p:sp>
      <p:sp>
        <p:nvSpPr>
          <p:cNvPr id="3" name="Content Placeholder 2"/>
          <p:cNvSpPr>
            <a:spLocks noGrp="1"/>
          </p:cNvSpPr>
          <p:nvPr>
            <p:ph idx="1"/>
          </p:nvPr>
        </p:nvSpPr>
        <p:spPr>
          <a:xfrm>
            <a:off x="613964" y="1268765"/>
            <a:ext cx="8667750" cy="3303249"/>
          </a:xfrm>
        </p:spPr>
        <p:txBody>
          <a:bodyPr/>
          <a:lstStyle/>
          <a:p>
            <a:pPr>
              <a:buNone/>
            </a:pPr>
            <a:r>
              <a:rPr lang="zh-CN" altLang="en-US" dirty="0" smtClean="0"/>
              <a:t>典型评判标准：</a:t>
            </a:r>
            <a:endParaRPr lang="en-US" altLang="zh-CN" dirty="0" smtClean="0"/>
          </a:p>
          <a:p>
            <a:r>
              <a:rPr lang="zh-CN" altLang="en-US" sz="2900" dirty="0" smtClean="0"/>
              <a:t>量度应简单、可计算、易学和易用</a:t>
            </a:r>
            <a:endParaRPr lang="en-US" altLang="zh-CN" sz="2900" dirty="0" smtClean="0"/>
          </a:p>
          <a:p>
            <a:r>
              <a:rPr lang="zh-CN" altLang="en-US" sz="2900" dirty="0" smtClean="0"/>
              <a:t>度量数据应易收集且具有高质量</a:t>
            </a:r>
            <a:endParaRPr lang="en-US" altLang="zh-CN" sz="2900" dirty="0" smtClean="0"/>
          </a:p>
          <a:p>
            <a:r>
              <a:rPr lang="zh-CN" altLang="en-US" sz="2900" dirty="0" smtClean="0"/>
              <a:t>度量过程应是可跟踪的，且应有一</a:t>
            </a:r>
            <a:r>
              <a:rPr lang="en-US" altLang="zh-CN" sz="2900" dirty="0" smtClean="0"/>
              <a:t/>
            </a:r>
            <a:br>
              <a:rPr lang="en-US" altLang="zh-CN" sz="2900" dirty="0" smtClean="0"/>
            </a:br>
            <a:r>
              <a:rPr lang="zh-CN" altLang="en-US" sz="2900" dirty="0" smtClean="0"/>
              <a:t>个基准便于实践的持续改进</a:t>
            </a:r>
            <a:endParaRPr lang="en-US" altLang="zh-CN" sz="2900" dirty="0" smtClean="0"/>
          </a:p>
          <a:p>
            <a:r>
              <a:rPr lang="zh-CN" altLang="en-US" sz="2900" dirty="0" smtClean="0"/>
              <a:t>度量结论客观、易懂、可预测和可复制</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30</a:t>
            </a:fld>
            <a:endParaRPr lang="zh-CN" altLang="en-US" dirty="0"/>
          </a:p>
        </p:txBody>
      </p:sp>
      <p:sp>
        <p:nvSpPr>
          <p:cNvPr id="5" name="Content Placeholder 2"/>
          <p:cNvSpPr txBox="1">
            <a:spLocks/>
          </p:cNvSpPr>
          <p:nvPr/>
        </p:nvSpPr>
        <p:spPr bwMode="auto">
          <a:xfrm>
            <a:off x="1238227" y="4840665"/>
            <a:ext cx="7661726" cy="1445861"/>
          </a:xfrm>
          <a:prstGeom prst="rect">
            <a:avLst/>
          </a:prstGeom>
          <a:ln>
            <a:headEnd/>
            <a:tailEnd/>
          </a:ln>
        </p:spPr>
        <p:style>
          <a:lnRef idx="0">
            <a:schemeClr val="dk1"/>
          </a:lnRef>
          <a:fillRef idx="3">
            <a:schemeClr val="dk1"/>
          </a:fillRef>
          <a:effectRef idx="3">
            <a:schemeClr val="dk1"/>
          </a:effectRef>
          <a:fontRef idx="minor">
            <a:schemeClr val="lt1"/>
          </a:fontRef>
        </p:style>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defRPr/>
            </a:pPr>
            <a:r>
              <a:rPr lang="en-US" sz="2900" kern="0" dirty="0" smtClean="0">
                <a:solidFill>
                  <a:schemeClr val="bg1"/>
                </a:solidFill>
                <a:ea typeface="文鼎CS长美黑" pitchFamily="49" charset="-122"/>
              </a:rPr>
              <a:t>Samuel Conte</a:t>
            </a:r>
            <a:r>
              <a:rPr lang="zh-CN" altLang="en-US" sz="2900" kern="0" dirty="0" smtClean="0">
                <a:solidFill>
                  <a:schemeClr val="bg1"/>
                </a:solidFill>
                <a:ea typeface="文鼎CS长美黑" pitchFamily="49" charset="-122"/>
              </a:rPr>
              <a:t>：一个“好”的度量应能以</a:t>
            </a:r>
            <a:r>
              <a:rPr lang="en-US" altLang="zh-CN" sz="2900" kern="0" dirty="0" smtClean="0">
                <a:solidFill>
                  <a:schemeClr val="bg1"/>
                </a:solidFill>
                <a:ea typeface="文鼎CS长美黑" pitchFamily="49" charset="-122"/>
              </a:rPr>
              <a:t>75%</a:t>
            </a:r>
            <a:r>
              <a:rPr lang="zh-CN" altLang="en-US" sz="2900" kern="0" dirty="0" smtClean="0">
                <a:solidFill>
                  <a:schemeClr val="bg1"/>
                </a:solidFill>
                <a:ea typeface="文鼎CS长美黑" pitchFamily="49" charset="-122"/>
              </a:rPr>
              <a:t>的概率将度量值误差控制在偏离实际值的</a:t>
            </a:r>
            <a:r>
              <a:rPr lang="en-US" altLang="zh-CN" sz="2900" kern="0" dirty="0" smtClean="0">
                <a:solidFill>
                  <a:schemeClr val="bg1"/>
                </a:solidFill>
                <a:ea typeface="文鼎CS长美黑" pitchFamily="49" charset="-122"/>
              </a:rPr>
              <a:t>±25%</a:t>
            </a:r>
            <a:r>
              <a:rPr lang="zh-CN" altLang="en-US" sz="2900" kern="0" dirty="0" smtClean="0">
                <a:solidFill>
                  <a:schemeClr val="bg1"/>
                </a:solidFill>
                <a:ea typeface="文鼎CS长美黑" pitchFamily="49" charset="-122"/>
              </a:rPr>
              <a:t>范围之内。</a:t>
            </a:r>
            <a:endParaRPr lang="zh-CN" altLang="en-US" sz="2900" kern="0" dirty="0">
              <a:solidFill>
                <a:schemeClr val="bg1"/>
              </a:solidFill>
              <a:ea typeface="文鼎CS长美黑" pitchFamily="49" charset="-122"/>
            </a:endParaRPr>
          </a:p>
        </p:txBody>
      </p:sp>
      <p:pic>
        <p:nvPicPr>
          <p:cNvPr id="4098" name="Picture 2" descr="D:\SECBOK\Content\Figures\ToonGolfFlag.png"/>
          <p:cNvPicPr>
            <a:picLocks noChangeAspect="1" noChangeArrowheads="1"/>
          </p:cNvPicPr>
          <p:nvPr/>
        </p:nvPicPr>
        <p:blipFill>
          <a:blip r:embed="rId2" cstate="print"/>
          <a:srcRect/>
          <a:stretch>
            <a:fillRect/>
          </a:stretch>
        </p:blipFill>
        <p:spPr bwMode="auto">
          <a:xfrm>
            <a:off x="7429520" y="1500177"/>
            <a:ext cx="2225406" cy="2234819"/>
          </a:xfrm>
          <a:prstGeom prst="rect">
            <a:avLst/>
          </a:prstGeom>
          <a:noFill/>
        </p:spPr>
      </p:pic>
    </p:spTree>
  </p:cSld>
  <p:clrMapOvr>
    <a:masterClrMapping/>
  </p:clrMapOvr>
  <p:transition spd="slow">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常态化度量理念</a:t>
            </a:r>
            <a:endParaRPr lang="zh-CN" altLang="en-US" dirty="0"/>
          </a:p>
        </p:txBody>
      </p:sp>
      <p:sp>
        <p:nvSpPr>
          <p:cNvPr id="3" name="Content Placeholder 2"/>
          <p:cNvSpPr>
            <a:spLocks noGrp="1"/>
          </p:cNvSpPr>
          <p:nvPr>
            <p:ph idx="1"/>
          </p:nvPr>
        </p:nvSpPr>
        <p:spPr>
          <a:xfrm>
            <a:off x="613971" y="4286259"/>
            <a:ext cx="5267729" cy="1571636"/>
          </a:xfrm>
        </p:spPr>
        <p:txBody>
          <a:bodyPr/>
          <a:lstStyle/>
          <a:p>
            <a:r>
              <a:rPr lang="zh-CN" altLang="en-US" dirty="0" smtClean="0"/>
              <a:t>软硬兼施、双手抓。</a:t>
            </a:r>
            <a:endParaRPr lang="en-US" altLang="zh-CN" dirty="0" smtClean="0"/>
          </a:p>
          <a:p>
            <a:pPr lvl="1"/>
            <a:r>
              <a:rPr lang="zh-CN" altLang="en-US" dirty="0" smtClean="0"/>
              <a:t>培植度量文化</a:t>
            </a:r>
            <a:endParaRPr lang="en-US" altLang="zh-CN" dirty="0" smtClean="0"/>
          </a:p>
          <a:p>
            <a:pPr lvl="1"/>
            <a:r>
              <a:rPr lang="zh-CN" altLang="en-US" dirty="0" smtClean="0"/>
              <a:t>建立度量奖励机制</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31</a:t>
            </a:fld>
            <a:endParaRPr lang="zh-CN" altLang="en-US" dirty="0"/>
          </a:p>
        </p:txBody>
      </p:sp>
      <p:sp>
        <p:nvSpPr>
          <p:cNvPr id="5" name="Rectangle 4"/>
          <p:cNvSpPr/>
          <p:nvPr/>
        </p:nvSpPr>
        <p:spPr>
          <a:xfrm>
            <a:off x="1023549" y="1571614"/>
            <a:ext cx="7566841" cy="1428761"/>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在软件组织范围内培植度量文化，建立度量奖励机制，并实现度量实践的常态化。</a:t>
            </a:r>
            <a:endParaRPr lang="zh-CN" altLang="en-US" sz="2900" dirty="0">
              <a:solidFill>
                <a:srgbClr val="C00000"/>
              </a:solidFill>
              <a:ea typeface="文鼎CS长美黑" pitchFamily="49" charset="-122"/>
            </a:endParaRPr>
          </a:p>
        </p:txBody>
      </p:sp>
      <p:grpSp>
        <p:nvGrpSpPr>
          <p:cNvPr id="6" name="Group 5"/>
          <p:cNvGrpSpPr/>
          <p:nvPr/>
        </p:nvGrpSpPr>
        <p:grpSpPr>
          <a:xfrm>
            <a:off x="6079506" y="4143385"/>
            <a:ext cx="3671746" cy="2197063"/>
            <a:chOff x="2714612" y="3214686"/>
            <a:chExt cx="2714644" cy="1857388"/>
          </a:xfrm>
        </p:grpSpPr>
        <p:sp>
          <p:nvSpPr>
            <p:cNvPr id="7" name="Rectangle 6"/>
            <p:cNvSpPr/>
            <p:nvPr/>
          </p:nvSpPr>
          <p:spPr>
            <a:xfrm>
              <a:off x="2714612" y="3214686"/>
              <a:ext cx="2714644" cy="1857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500" dirty="0">
                <a:ea typeface="汉鼎简楷体" pitchFamily="49" charset="-122"/>
              </a:endParaRPr>
            </a:p>
          </p:txBody>
        </p:sp>
        <p:pic>
          <p:nvPicPr>
            <p:cNvPr id="8" name="Picture 3" descr="C:\Users\SECBOK\AppData\Roaming\Tencent\Users\185063557\QQ\WinTemp\RichOle\EG$FU3QG~ZRCE3WPD1845M0.jpg"/>
            <p:cNvPicPr>
              <a:picLocks noChangeAspect="1" noChangeArrowheads="1"/>
            </p:cNvPicPr>
            <p:nvPr/>
          </p:nvPicPr>
          <p:blipFill>
            <a:blip r:embed="rId2" cstate="print"/>
            <a:srcRect/>
            <a:stretch>
              <a:fillRect/>
            </a:stretch>
          </p:blipFill>
          <p:spPr bwMode="auto">
            <a:xfrm>
              <a:off x="2714612" y="3214686"/>
              <a:ext cx="2695575" cy="1724025"/>
            </a:xfrm>
            <a:prstGeom prst="rect">
              <a:avLst/>
            </a:prstGeom>
            <a:ln>
              <a:noFill/>
            </a:ln>
            <a:effectLst>
              <a:softEdge rad="112500"/>
            </a:effectLst>
          </p:spPr>
        </p:pic>
      </p:grpSp>
    </p:spTree>
  </p:cSld>
  <p:clrMapOvr>
    <a:masterClrMapping/>
  </p:clrMapOvr>
  <p:transition spd="slow">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“不度量人”法则</a:t>
            </a:r>
            <a:endParaRPr lang="zh-CN" altLang="en-US" dirty="0"/>
          </a:p>
        </p:txBody>
      </p:sp>
      <p:sp>
        <p:nvSpPr>
          <p:cNvPr id="3" name="Content Placeholder 2"/>
          <p:cNvSpPr>
            <a:spLocks noGrp="1"/>
          </p:cNvSpPr>
          <p:nvPr>
            <p:ph idx="1"/>
          </p:nvPr>
        </p:nvSpPr>
        <p:spPr>
          <a:xfrm>
            <a:off x="613964" y="4143380"/>
            <a:ext cx="8667750" cy="2093932"/>
          </a:xfrm>
        </p:spPr>
        <p:txBody>
          <a:bodyPr/>
          <a:lstStyle/>
          <a:p>
            <a:r>
              <a:rPr lang="zh-CN" altLang="en-US" dirty="0" smtClean="0"/>
              <a:t>度量必须“对事不对人”。</a:t>
            </a:r>
            <a:endParaRPr lang="en-US" altLang="zh-CN" dirty="0" smtClean="0"/>
          </a:p>
          <a:p>
            <a:r>
              <a:rPr lang="zh-CN" altLang="en-US" dirty="0" smtClean="0"/>
              <a:t>度量人的负面影响有哪些？</a:t>
            </a:r>
            <a:endParaRPr lang="en-US" altLang="zh-CN" dirty="0" smtClean="0"/>
          </a:p>
          <a:p>
            <a:r>
              <a:rPr lang="zh-CN" altLang="en-US" dirty="0" smtClean="0"/>
              <a:t>为什么“人”难以被有效度量？</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32</a:t>
            </a:fld>
            <a:endParaRPr lang="zh-CN" altLang="en-US" dirty="0"/>
          </a:p>
        </p:txBody>
      </p:sp>
      <p:sp>
        <p:nvSpPr>
          <p:cNvPr id="5" name="Rectangle 4"/>
          <p:cNvSpPr/>
          <p:nvPr/>
        </p:nvSpPr>
        <p:spPr>
          <a:xfrm>
            <a:off x="584517" y="1428741"/>
            <a:ext cx="8580953" cy="1354473"/>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软件度量仅应针对软件制品、过程和资源，避免度量或极其谨慎地度量“人”，尤其不能因此而批评“人”。</a:t>
            </a:r>
            <a:endParaRPr lang="zh-CN" altLang="en-US" sz="2900" dirty="0">
              <a:solidFill>
                <a:srgbClr val="C00000"/>
              </a:solidFill>
              <a:ea typeface="文鼎CS长美黑" pitchFamily="49" charset="-122"/>
            </a:endParaRPr>
          </a:p>
        </p:txBody>
      </p:sp>
    </p:spTree>
  </p:cSld>
  <p:clrMapOvr>
    <a:masterClrMapping/>
  </p:clrMapOvr>
  <p:transition spd="slow">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GQM</a:t>
            </a:r>
            <a:r>
              <a:rPr lang="zh-CN" altLang="en-US" dirty="0" smtClean="0"/>
              <a:t>度量设计方法</a:t>
            </a:r>
            <a:endParaRPr lang="zh-CN" altLang="en-US" dirty="0"/>
          </a:p>
        </p:txBody>
      </p:sp>
      <p:sp>
        <p:nvSpPr>
          <p:cNvPr id="3" name="Content Placeholder 2"/>
          <p:cNvSpPr>
            <a:spLocks noGrp="1"/>
          </p:cNvSpPr>
          <p:nvPr>
            <p:ph idx="1"/>
          </p:nvPr>
        </p:nvSpPr>
        <p:spPr/>
        <p:txBody>
          <a:bodyPr/>
          <a:lstStyle/>
          <a:p>
            <a:r>
              <a:rPr lang="zh-CN" altLang="en-US" sz="2900" dirty="0" smtClean="0"/>
              <a:t>度量有两个难点：</a:t>
            </a:r>
            <a:endParaRPr lang="en-US" altLang="zh-CN" sz="2900" dirty="0" smtClean="0"/>
          </a:p>
          <a:p>
            <a:pPr lvl="1"/>
            <a:r>
              <a:rPr lang="zh-CN" altLang="en-US" sz="2500" dirty="0" smtClean="0"/>
              <a:t>确定度量什么</a:t>
            </a:r>
            <a:endParaRPr lang="en-US" altLang="zh-CN" sz="2500" dirty="0" smtClean="0"/>
          </a:p>
          <a:p>
            <a:pPr lvl="1"/>
            <a:r>
              <a:rPr lang="zh-CN" altLang="en-US" sz="2500" dirty="0" smtClean="0"/>
              <a:t>如何度量</a:t>
            </a:r>
            <a:endParaRPr lang="en-US" altLang="zh-CN" sz="2500" dirty="0" smtClean="0"/>
          </a:p>
          <a:p>
            <a:endParaRPr lang="en-US" altLang="zh-CN" sz="1800" dirty="0" smtClean="0"/>
          </a:p>
          <a:p>
            <a:r>
              <a:rPr lang="zh-CN" altLang="en-US" sz="2900" dirty="0" smtClean="0"/>
              <a:t>为解决这两难点，</a:t>
            </a:r>
            <a:r>
              <a:rPr lang="en-US" altLang="zh-CN" sz="2900" dirty="0" smtClean="0"/>
              <a:t>Victor </a:t>
            </a:r>
            <a:r>
              <a:rPr lang="en-US" altLang="zh-CN" sz="2900" dirty="0" err="1" smtClean="0"/>
              <a:t>Basili</a:t>
            </a:r>
            <a:r>
              <a:rPr lang="zh-CN" altLang="en-US" sz="2900" dirty="0" smtClean="0"/>
              <a:t>提出了</a:t>
            </a:r>
            <a:r>
              <a:rPr lang="en-US" altLang="zh-CN" sz="2900" dirty="0" smtClean="0"/>
              <a:t/>
            </a:r>
            <a:br>
              <a:rPr lang="en-US" altLang="zh-CN" sz="2900" dirty="0" smtClean="0"/>
            </a:br>
            <a:r>
              <a:rPr lang="zh-CN" altLang="en-US" sz="2900" dirty="0" smtClean="0">
                <a:solidFill>
                  <a:srgbClr val="FF0000"/>
                </a:solidFill>
              </a:rPr>
              <a:t>“目标</a:t>
            </a:r>
            <a:r>
              <a:rPr lang="en-US" altLang="zh-CN" sz="2900" dirty="0" smtClean="0">
                <a:solidFill>
                  <a:srgbClr val="FF0000"/>
                </a:solidFill>
              </a:rPr>
              <a:t>—</a:t>
            </a:r>
            <a:r>
              <a:rPr lang="zh-CN" altLang="en-US" sz="2900" dirty="0" smtClean="0">
                <a:solidFill>
                  <a:srgbClr val="FF0000"/>
                </a:solidFill>
              </a:rPr>
              <a:t>问题</a:t>
            </a:r>
            <a:r>
              <a:rPr lang="en-US" altLang="zh-CN" sz="2900" dirty="0" smtClean="0">
                <a:solidFill>
                  <a:srgbClr val="FF0000"/>
                </a:solidFill>
              </a:rPr>
              <a:t>—</a:t>
            </a:r>
            <a:r>
              <a:rPr lang="zh-CN" altLang="en-US" sz="2900" dirty="0" smtClean="0">
                <a:solidFill>
                  <a:srgbClr val="FF0000"/>
                </a:solidFill>
              </a:rPr>
              <a:t>量度”</a:t>
            </a:r>
            <a:r>
              <a:rPr lang="en-US" altLang="zh-CN" sz="2900" dirty="0" smtClean="0">
                <a:solidFill>
                  <a:srgbClr val="FF0000"/>
                </a:solidFill>
              </a:rPr>
              <a:t>(GQM)</a:t>
            </a:r>
            <a:r>
              <a:rPr lang="zh-CN" altLang="en-US" sz="2900" dirty="0" smtClean="0">
                <a:solidFill>
                  <a:srgbClr val="FF0000"/>
                </a:solidFill>
              </a:rPr>
              <a:t>方法</a:t>
            </a:r>
            <a:endParaRPr lang="en-US" altLang="zh-CN" sz="2900" dirty="0" smtClean="0">
              <a:solidFill>
                <a:srgbClr val="FF0000"/>
              </a:solidFill>
            </a:endParaRPr>
          </a:p>
          <a:p>
            <a:pPr lvl="1"/>
            <a:r>
              <a:rPr lang="zh-CN" altLang="en-US" sz="2500" dirty="0" smtClean="0"/>
              <a:t>已常用于当前的软件实践</a:t>
            </a:r>
            <a:endParaRPr lang="en-US" altLang="zh-CN" sz="2500" dirty="0" smtClean="0"/>
          </a:p>
          <a:p>
            <a:r>
              <a:rPr lang="en-US" altLang="zh-CN" sz="2900" dirty="0" smtClean="0"/>
              <a:t>GQM</a:t>
            </a:r>
            <a:r>
              <a:rPr lang="zh-CN" altLang="en-US" sz="2900" dirty="0" smtClean="0"/>
              <a:t>是典型的目标驱动。</a:t>
            </a:r>
            <a:endParaRPr lang="en-US" altLang="zh-CN" sz="2900" dirty="0" smtClean="0"/>
          </a:p>
          <a:p>
            <a:pPr lvl="1"/>
            <a:r>
              <a:rPr lang="zh-CN" altLang="en-US" sz="2500" dirty="0" smtClean="0"/>
              <a:t>首先，定义目标</a:t>
            </a:r>
            <a:endParaRPr lang="en-US" altLang="zh-CN" sz="2500" dirty="0" smtClean="0"/>
          </a:p>
          <a:p>
            <a:pPr lvl="1"/>
            <a:r>
              <a:rPr lang="zh-CN" altLang="en-US" sz="2500" dirty="0" smtClean="0"/>
              <a:t>然后，提出问题</a:t>
            </a:r>
            <a:endParaRPr lang="en-US" altLang="zh-CN" sz="2500" dirty="0" smtClean="0"/>
          </a:p>
          <a:p>
            <a:pPr lvl="1"/>
            <a:r>
              <a:rPr lang="zh-CN" altLang="en-US" sz="2500" dirty="0" smtClean="0"/>
              <a:t>最后定义量度</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33</a:t>
            </a:fld>
            <a:endParaRPr lang="zh-CN" altLang="en-US" dirty="0"/>
          </a:p>
        </p:txBody>
      </p:sp>
      <p:grpSp>
        <p:nvGrpSpPr>
          <p:cNvPr id="5" name="Group 23"/>
          <p:cNvGrpSpPr/>
          <p:nvPr/>
        </p:nvGrpSpPr>
        <p:grpSpPr>
          <a:xfrm>
            <a:off x="5025009" y="3068962"/>
            <a:ext cx="4681925" cy="3197245"/>
            <a:chOff x="2345977" y="1219764"/>
            <a:chExt cx="5537894" cy="4037471"/>
          </a:xfrm>
        </p:grpSpPr>
        <p:sp>
          <p:nvSpPr>
            <p:cNvPr id="6" name="Freeform 5"/>
            <p:cNvSpPr/>
            <p:nvPr/>
          </p:nvSpPr>
          <p:spPr>
            <a:xfrm>
              <a:off x="6886326" y="3650813"/>
              <a:ext cx="91440" cy="452982"/>
            </a:xfrm>
            <a:custGeom>
              <a:avLst/>
              <a:gdLst/>
              <a:ahLst/>
              <a:cxnLst/>
              <a:rect l="0" t="0" r="0" b="0"/>
              <a:pathLst>
                <a:path>
                  <a:moveTo>
                    <a:pt x="45720" y="0"/>
                  </a:moveTo>
                  <a:lnTo>
                    <a:pt x="45720" y="4529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5504308" y="2208797"/>
              <a:ext cx="1427738" cy="452982"/>
            </a:xfrm>
            <a:custGeom>
              <a:avLst/>
              <a:gdLst/>
              <a:ahLst/>
              <a:cxnLst/>
              <a:rect l="0" t="0" r="0" b="0"/>
              <a:pathLst>
                <a:path>
                  <a:moveTo>
                    <a:pt x="0" y="0"/>
                  </a:moveTo>
                  <a:lnTo>
                    <a:pt x="0" y="308694"/>
                  </a:lnTo>
                  <a:lnTo>
                    <a:pt x="1427738" y="308694"/>
                  </a:lnTo>
                  <a:lnTo>
                    <a:pt x="1427738" y="4529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4076569" y="3650813"/>
              <a:ext cx="951825" cy="452982"/>
            </a:xfrm>
            <a:custGeom>
              <a:avLst/>
              <a:gdLst/>
              <a:ahLst/>
              <a:cxnLst/>
              <a:rect l="0" t="0" r="0" b="0"/>
              <a:pathLst>
                <a:path>
                  <a:moveTo>
                    <a:pt x="0" y="0"/>
                  </a:moveTo>
                  <a:lnTo>
                    <a:pt x="0" y="308694"/>
                  </a:lnTo>
                  <a:lnTo>
                    <a:pt x="951825" y="308694"/>
                  </a:lnTo>
                  <a:lnTo>
                    <a:pt x="951825" y="4529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3124744" y="3650813"/>
              <a:ext cx="951825" cy="452982"/>
            </a:xfrm>
            <a:custGeom>
              <a:avLst/>
              <a:gdLst/>
              <a:ahLst/>
              <a:cxnLst/>
              <a:rect l="0" t="0" r="0" b="0"/>
              <a:pathLst>
                <a:path>
                  <a:moveTo>
                    <a:pt x="951825" y="0"/>
                  </a:moveTo>
                  <a:lnTo>
                    <a:pt x="951825" y="308694"/>
                  </a:lnTo>
                  <a:lnTo>
                    <a:pt x="0" y="308694"/>
                  </a:lnTo>
                  <a:lnTo>
                    <a:pt x="0" y="4529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4076569" y="2208797"/>
              <a:ext cx="1427738" cy="452982"/>
            </a:xfrm>
            <a:custGeom>
              <a:avLst/>
              <a:gdLst/>
              <a:ahLst/>
              <a:cxnLst/>
              <a:rect l="0" t="0" r="0" b="0"/>
              <a:pathLst>
                <a:path>
                  <a:moveTo>
                    <a:pt x="1427738" y="0"/>
                  </a:moveTo>
                  <a:lnTo>
                    <a:pt x="1427738" y="308694"/>
                  </a:lnTo>
                  <a:lnTo>
                    <a:pt x="0" y="308694"/>
                  </a:lnTo>
                  <a:lnTo>
                    <a:pt x="0" y="4529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Rounded Rectangle 10"/>
            <p:cNvSpPr/>
            <p:nvPr/>
          </p:nvSpPr>
          <p:spPr>
            <a:xfrm>
              <a:off x="4725541" y="1219764"/>
              <a:ext cx="1557532" cy="989033"/>
            </a:xfrm>
            <a:prstGeom prst="roundRect">
              <a:avLst>
                <a:gd name="adj" fmla="val 10000"/>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4898600" y="1384170"/>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a:ln>
              <a:solidFill>
                <a:schemeClr val="accent2">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3200" dirty="0" smtClean="0">
                  <a:latin typeface="方正精楷简体" pitchFamily="2" charset="-122"/>
                  <a:ea typeface="汉鼎简楷体" pitchFamily="49" charset="-122"/>
                </a:rPr>
                <a:t>目标</a:t>
              </a:r>
              <a:endParaRPr lang="en-US" sz="3200" dirty="0">
                <a:latin typeface="方正精楷简体" pitchFamily="2" charset="-122"/>
                <a:ea typeface="汉鼎简楷体" pitchFamily="49" charset="-122"/>
              </a:endParaRPr>
            </a:p>
          </p:txBody>
        </p:sp>
        <p:sp>
          <p:nvSpPr>
            <p:cNvPr id="13" name="Rounded Rectangle 12"/>
            <p:cNvSpPr/>
            <p:nvPr/>
          </p:nvSpPr>
          <p:spPr>
            <a:xfrm>
              <a:off x="3297803" y="2661780"/>
              <a:ext cx="1557532" cy="989033"/>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p:cNvSpPr/>
            <p:nvPr/>
          </p:nvSpPr>
          <p:spPr>
            <a:xfrm>
              <a:off x="3470862" y="2826186"/>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2800" dirty="0" smtClean="0">
                  <a:latin typeface="方正精楷简体" pitchFamily="2" charset="-122"/>
                  <a:ea typeface="汉鼎简楷体" pitchFamily="49" charset="-122"/>
                </a:rPr>
                <a:t>问题</a:t>
              </a:r>
              <a:r>
                <a:rPr lang="en-US" altLang="zh-CN" sz="2800" dirty="0" smtClean="0">
                  <a:ea typeface="汉鼎简楷体" pitchFamily="49" charset="-122"/>
                </a:rPr>
                <a:t>1</a:t>
              </a:r>
              <a:endParaRPr lang="en-US" sz="2800" dirty="0">
                <a:latin typeface="方正精楷简体" pitchFamily="2" charset="-122"/>
                <a:ea typeface="汉鼎简楷体" pitchFamily="49" charset="-122"/>
              </a:endParaRPr>
            </a:p>
          </p:txBody>
        </p:sp>
        <p:sp>
          <p:nvSpPr>
            <p:cNvPr id="15" name="Rounded Rectangle 14"/>
            <p:cNvSpPr/>
            <p:nvPr/>
          </p:nvSpPr>
          <p:spPr>
            <a:xfrm>
              <a:off x="2345977" y="4103796"/>
              <a:ext cx="1557532" cy="9890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2519036" y="4268202"/>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2800" dirty="0" smtClean="0">
                  <a:latin typeface="方正精楷简体" pitchFamily="2" charset="-122"/>
                  <a:ea typeface="汉鼎简楷体" pitchFamily="49" charset="-122"/>
                </a:rPr>
                <a:t>量度</a:t>
              </a:r>
              <a:r>
                <a:rPr lang="en-US" altLang="zh-CN" sz="2800" dirty="0" smtClean="0">
                  <a:ea typeface="汉鼎简楷体" pitchFamily="49" charset="-122"/>
                </a:rPr>
                <a:t>1-1</a:t>
              </a:r>
              <a:endParaRPr lang="en-US" sz="2800" dirty="0">
                <a:ea typeface="汉鼎简楷体" pitchFamily="49" charset="-122"/>
              </a:endParaRPr>
            </a:p>
          </p:txBody>
        </p:sp>
        <p:sp>
          <p:nvSpPr>
            <p:cNvPr id="17" name="Rounded Rectangle 16"/>
            <p:cNvSpPr/>
            <p:nvPr/>
          </p:nvSpPr>
          <p:spPr>
            <a:xfrm>
              <a:off x="4249628" y="4103796"/>
              <a:ext cx="1557532" cy="9890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17"/>
            <p:cNvSpPr/>
            <p:nvPr/>
          </p:nvSpPr>
          <p:spPr>
            <a:xfrm>
              <a:off x="4422688" y="4268202"/>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2800" dirty="0" smtClean="0">
                  <a:latin typeface="方正精楷简体" pitchFamily="2" charset="-122"/>
                  <a:ea typeface="汉鼎简楷体" pitchFamily="49" charset="-122"/>
                </a:rPr>
                <a:t>量度</a:t>
              </a:r>
              <a:r>
                <a:rPr lang="en-US" altLang="zh-CN" sz="2800" dirty="0" smtClean="0">
                  <a:ea typeface="汉鼎简楷体" pitchFamily="49" charset="-122"/>
                </a:rPr>
                <a:t>1-2</a:t>
              </a:r>
              <a:endParaRPr lang="en-US" sz="2800" dirty="0">
                <a:latin typeface="方正精楷简体" pitchFamily="2" charset="-122"/>
                <a:ea typeface="汉鼎简楷体" pitchFamily="49" charset="-122"/>
              </a:endParaRPr>
            </a:p>
          </p:txBody>
        </p:sp>
        <p:sp>
          <p:nvSpPr>
            <p:cNvPr id="19" name="Rounded Rectangle 18"/>
            <p:cNvSpPr/>
            <p:nvPr/>
          </p:nvSpPr>
          <p:spPr>
            <a:xfrm>
              <a:off x="6153280" y="2661780"/>
              <a:ext cx="1557532" cy="989033"/>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6326339" y="2826186"/>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2800" dirty="0" smtClean="0">
                  <a:latin typeface="方正精楷简体" pitchFamily="2" charset="-122"/>
                  <a:ea typeface="汉鼎简楷体" pitchFamily="49" charset="-122"/>
                </a:rPr>
                <a:t>问题</a:t>
              </a:r>
              <a:r>
                <a:rPr lang="en-US" altLang="zh-CN" sz="2800" dirty="0" smtClean="0">
                  <a:ea typeface="汉鼎简楷体" pitchFamily="49" charset="-122"/>
                </a:rPr>
                <a:t>2</a:t>
              </a:r>
              <a:endParaRPr lang="en-US" sz="2800" dirty="0">
                <a:latin typeface="方正精楷简体" pitchFamily="2" charset="-122"/>
                <a:ea typeface="汉鼎简楷体" pitchFamily="49" charset="-122"/>
              </a:endParaRPr>
            </a:p>
          </p:txBody>
        </p:sp>
        <p:sp>
          <p:nvSpPr>
            <p:cNvPr id="21" name="Rounded Rectangle 20"/>
            <p:cNvSpPr/>
            <p:nvPr/>
          </p:nvSpPr>
          <p:spPr>
            <a:xfrm>
              <a:off x="6153280" y="4103796"/>
              <a:ext cx="1557532" cy="9890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p:cNvSpPr/>
            <p:nvPr/>
          </p:nvSpPr>
          <p:spPr>
            <a:xfrm>
              <a:off x="6326339" y="4268202"/>
              <a:ext cx="1557532" cy="989033"/>
            </a:xfrm>
            <a:custGeom>
              <a:avLst/>
              <a:gdLst>
                <a:gd name="connsiteX0" fmla="*/ 0 w 1557532"/>
                <a:gd name="connsiteY0" fmla="*/ 98903 h 989033"/>
                <a:gd name="connsiteX1" fmla="*/ 28968 w 1557532"/>
                <a:gd name="connsiteY1" fmla="*/ 28968 h 989033"/>
                <a:gd name="connsiteX2" fmla="*/ 98903 w 1557532"/>
                <a:gd name="connsiteY2" fmla="*/ 0 h 989033"/>
                <a:gd name="connsiteX3" fmla="*/ 1458629 w 1557532"/>
                <a:gd name="connsiteY3" fmla="*/ 0 h 989033"/>
                <a:gd name="connsiteX4" fmla="*/ 1528564 w 1557532"/>
                <a:gd name="connsiteY4" fmla="*/ 28968 h 989033"/>
                <a:gd name="connsiteX5" fmla="*/ 1557532 w 1557532"/>
                <a:gd name="connsiteY5" fmla="*/ 98903 h 989033"/>
                <a:gd name="connsiteX6" fmla="*/ 1557532 w 1557532"/>
                <a:gd name="connsiteY6" fmla="*/ 890130 h 989033"/>
                <a:gd name="connsiteX7" fmla="*/ 1528564 w 1557532"/>
                <a:gd name="connsiteY7" fmla="*/ 960065 h 989033"/>
                <a:gd name="connsiteX8" fmla="*/ 1458629 w 1557532"/>
                <a:gd name="connsiteY8" fmla="*/ 989033 h 989033"/>
                <a:gd name="connsiteX9" fmla="*/ 98903 w 1557532"/>
                <a:gd name="connsiteY9" fmla="*/ 989033 h 989033"/>
                <a:gd name="connsiteX10" fmla="*/ 28968 w 1557532"/>
                <a:gd name="connsiteY10" fmla="*/ 960065 h 989033"/>
                <a:gd name="connsiteX11" fmla="*/ 0 w 1557532"/>
                <a:gd name="connsiteY11" fmla="*/ 890130 h 989033"/>
                <a:gd name="connsiteX12" fmla="*/ 0 w 1557532"/>
                <a:gd name="connsiteY12" fmla="*/ 98903 h 98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532" h="989033">
                  <a:moveTo>
                    <a:pt x="0" y="98903"/>
                  </a:moveTo>
                  <a:cubicBezTo>
                    <a:pt x="0" y="72672"/>
                    <a:pt x="10420" y="47516"/>
                    <a:pt x="28968" y="28968"/>
                  </a:cubicBezTo>
                  <a:cubicBezTo>
                    <a:pt x="47516" y="10420"/>
                    <a:pt x="72672" y="0"/>
                    <a:pt x="98903" y="0"/>
                  </a:cubicBezTo>
                  <a:lnTo>
                    <a:pt x="1458629" y="0"/>
                  </a:lnTo>
                  <a:cubicBezTo>
                    <a:pt x="1484860" y="0"/>
                    <a:pt x="1510016" y="10420"/>
                    <a:pt x="1528564" y="28968"/>
                  </a:cubicBezTo>
                  <a:cubicBezTo>
                    <a:pt x="1547112" y="47516"/>
                    <a:pt x="1557532" y="72672"/>
                    <a:pt x="1557532" y="98903"/>
                  </a:cubicBezTo>
                  <a:lnTo>
                    <a:pt x="1557532" y="890130"/>
                  </a:lnTo>
                  <a:cubicBezTo>
                    <a:pt x="1557532" y="916361"/>
                    <a:pt x="1547112" y="941517"/>
                    <a:pt x="1528564" y="960065"/>
                  </a:cubicBezTo>
                  <a:cubicBezTo>
                    <a:pt x="1510016" y="978613"/>
                    <a:pt x="1484860" y="989033"/>
                    <a:pt x="1458629" y="989033"/>
                  </a:cubicBezTo>
                  <a:lnTo>
                    <a:pt x="98903" y="989033"/>
                  </a:lnTo>
                  <a:cubicBezTo>
                    <a:pt x="72672" y="989033"/>
                    <a:pt x="47516" y="978613"/>
                    <a:pt x="28968" y="960065"/>
                  </a:cubicBezTo>
                  <a:cubicBezTo>
                    <a:pt x="10420" y="941517"/>
                    <a:pt x="0" y="916361"/>
                    <a:pt x="0" y="890130"/>
                  </a:cubicBezTo>
                  <a:lnTo>
                    <a:pt x="0" y="9890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268" tIns="143268" rIns="143268" bIns="143268" numCol="1" spcCol="1270" anchor="ctr" anchorCtr="0">
              <a:noAutofit/>
            </a:bodyPr>
            <a:lstStyle/>
            <a:p>
              <a:pPr algn="ctr" defTabSz="568367">
                <a:lnSpc>
                  <a:spcPct val="90000"/>
                </a:lnSpc>
                <a:spcAft>
                  <a:spcPct val="35000"/>
                </a:spcAft>
              </a:pPr>
              <a:r>
                <a:rPr lang="zh-CN" altLang="en-US" sz="2800" dirty="0" smtClean="0">
                  <a:latin typeface="方正精楷简体" pitchFamily="2" charset="-122"/>
                  <a:ea typeface="汉鼎简楷体" pitchFamily="49" charset="-122"/>
                </a:rPr>
                <a:t>量度</a:t>
              </a:r>
              <a:r>
                <a:rPr lang="en-US" altLang="zh-CN" sz="2800" dirty="0" smtClean="0">
                  <a:ea typeface="汉鼎简楷体" pitchFamily="49" charset="-122"/>
                </a:rPr>
                <a:t>2-1</a:t>
              </a:r>
              <a:endParaRPr lang="en-US" sz="2800" dirty="0">
                <a:latin typeface="方正精楷简体" pitchFamily="2" charset="-122"/>
                <a:ea typeface="汉鼎简楷体" pitchFamily="49" charset="-122"/>
              </a:endParaRPr>
            </a:p>
          </p:txBody>
        </p:sp>
      </p:grpSp>
    </p:spTree>
  </p:cSld>
  <p:clrMapOvr>
    <a:masterClrMapping/>
  </p:clrMapOvr>
  <p:transition spd="slow">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度量规划</a:t>
            </a:r>
            <a:endParaRPr lang="zh-CN" altLang="en-US" dirty="0"/>
          </a:p>
        </p:txBody>
      </p:sp>
      <p:sp>
        <p:nvSpPr>
          <p:cNvPr id="3" name="Content Placeholder 2"/>
          <p:cNvSpPr>
            <a:spLocks noGrp="1"/>
          </p:cNvSpPr>
          <p:nvPr>
            <p:ph idx="1"/>
          </p:nvPr>
        </p:nvSpPr>
        <p:spPr/>
        <p:txBody>
          <a:bodyPr/>
          <a:lstStyle/>
          <a:p>
            <a:r>
              <a:rPr lang="zh-CN" altLang="en-US" dirty="0" smtClean="0"/>
              <a:t>度量规划是项目规划的一部分，主要任务是明确度量的必要性，分配度量所需的资源，并制定度量完成之后的行动。</a:t>
            </a:r>
            <a:endParaRPr lang="en-US" altLang="zh-CN" dirty="0" smtClean="0"/>
          </a:p>
          <a:p>
            <a:endParaRPr lang="en-US" altLang="zh-CN" dirty="0" smtClean="0"/>
          </a:p>
          <a:p>
            <a:r>
              <a:rPr lang="zh-CN" altLang="en-US" dirty="0" smtClean="0"/>
              <a:t>明确以下内容：</a:t>
            </a:r>
            <a:endParaRPr lang="en-US" altLang="zh-CN" dirty="0" smtClean="0"/>
          </a:p>
          <a:p>
            <a:pPr lvl="1"/>
            <a:r>
              <a:rPr lang="zh-CN" altLang="en-US" dirty="0" smtClean="0"/>
              <a:t>度量的缘由 </a:t>
            </a:r>
            <a:r>
              <a:rPr lang="en-US" altLang="zh-CN" dirty="0" smtClean="0"/>
              <a:t>(</a:t>
            </a:r>
            <a:r>
              <a:rPr lang="en-US" dirty="0" smtClean="0"/>
              <a:t>Why)</a:t>
            </a:r>
          </a:p>
          <a:p>
            <a:pPr lvl="1"/>
            <a:r>
              <a:rPr lang="zh-CN" altLang="en-US" dirty="0" smtClean="0"/>
              <a:t>度量的对象 </a:t>
            </a:r>
            <a:r>
              <a:rPr lang="en-US" altLang="zh-CN" dirty="0" smtClean="0"/>
              <a:t>(</a:t>
            </a:r>
            <a:r>
              <a:rPr lang="en-US" dirty="0" smtClean="0"/>
              <a:t>What)</a:t>
            </a:r>
          </a:p>
          <a:p>
            <a:pPr lvl="1"/>
            <a:r>
              <a:rPr lang="zh-CN" altLang="en-US" dirty="0" smtClean="0"/>
              <a:t>度量的时间 </a:t>
            </a:r>
            <a:r>
              <a:rPr lang="en-US" altLang="zh-CN" dirty="0" smtClean="0"/>
              <a:t>(</a:t>
            </a:r>
            <a:r>
              <a:rPr lang="en-US" dirty="0" smtClean="0"/>
              <a:t>When) </a:t>
            </a:r>
            <a:r>
              <a:rPr lang="zh-CN" altLang="en-US" dirty="0" smtClean="0"/>
              <a:t>和地点 </a:t>
            </a:r>
            <a:r>
              <a:rPr lang="en-US" altLang="zh-CN" dirty="0" smtClean="0"/>
              <a:t>(</a:t>
            </a:r>
            <a:r>
              <a:rPr lang="en-US" dirty="0" smtClean="0"/>
              <a:t>Where)</a:t>
            </a:r>
          </a:p>
          <a:p>
            <a:pPr lvl="1"/>
            <a:r>
              <a:rPr lang="zh-CN" altLang="en-US" dirty="0" smtClean="0"/>
              <a:t>度量的手段 </a:t>
            </a:r>
            <a:r>
              <a:rPr lang="en-US" altLang="zh-CN" dirty="0" smtClean="0"/>
              <a:t>(</a:t>
            </a:r>
            <a:r>
              <a:rPr lang="en-US" dirty="0" smtClean="0"/>
              <a:t>How) </a:t>
            </a:r>
            <a:r>
              <a:rPr lang="zh-CN" altLang="en-US" dirty="0" smtClean="0"/>
              <a:t>和主体 </a:t>
            </a:r>
            <a:r>
              <a:rPr lang="en-US" altLang="zh-CN" dirty="0" smtClean="0"/>
              <a:t>(</a:t>
            </a:r>
            <a:r>
              <a:rPr lang="en-US" dirty="0" smtClean="0"/>
              <a:t>Who)</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34</a:t>
            </a:fld>
            <a:endParaRPr lang="zh-CN" altLang="en-US" dirty="0"/>
          </a:p>
        </p:txBody>
      </p:sp>
    </p:spTree>
  </p:cSld>
  <p:clrMapOvr>
    <a:masterClrMapping/>
  </p:clrMapOvr>
  <p:transition spd="slow">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度量由小至大</a:t>
            </a:r>
            <a:endParaRPr lang="zh-CN" altLang="en-US" dirty="0"/>
          </a:p>
        </p:txBody>
      </p:sp>
      <p:sp>
        <p:nvSpPr>
          <p:cNvPr id="3" name="Content Placeholder 2"/>
          <p:cNvSpPr>
            <a:spLocks noGrp="1"/>
          </p:cNvSpPr>
          <p:nvPr>
            <p:ph idx="1"/>
          </p:nvPr>
        </p:nvSpPr>
        <p:spPr>
          <a:xfrm>
            <a:off x="613964" y="4500573"/>
            <a:ext cx="8667750" cy="1736742"/>
          </a:xfrm>
        </p:spPr>
        <p:txBody>
          <a:bodyPr/>
          <a:lstStyle/>
          <a:p>
            <a:r>
              <a:rPr lang="zh-CN" altLang="en-US" dirty="0" smtClean="0"/>
              <a:t>谁需要度量？</a:t>
            </a:r>
            <a:endParaRPr lang="en-US" altLang="zh-CN" dirty="0" smtClean="0"/>
          </a:p>
          <a:p>
            <a:r>
              <a:rPr lang="zh-CN" altLang="en-US" dirty="0" smtClean="0"/>
              <a:t>如何“引人度量”？</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35</a:t>
            </a:fld>
            <a:endParaRPr lang="zh-CN" altLang="en-US" dirty="0"/>
          </a:p>
        </p:txBody>
      </p:sp>
      <p:sp>
        <p:nvSpPr>
          <p:cNvPr id="5" name="Rectangle 4"/>
          <p:cNvSpPr/>
          <p:nvPr/>
        </p:nvSpPr>
        <p:spPr>
          <a:xfrm>
            <a:off x="1247593" y="1699099"/>
            <a:ext cx="7420188" cy="1086959"/>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度量应从最需要度量的小地方启动，由最需要度量结果的人主持、参与或配合。</a:t>
            </a:r>
            <a:endParaRPr lang="zh-CN" altLang="en-US" sz="2900" dirty="0">
              <a:solidFill>
                <a:srgbClr val="C00000"/>
              </a:solidFill>
              <a:ea typeface="文鼎CS长美黑" pitchFamily="49" charset="-122"/>
            </a:endParaRPr>
          </a:p>
        </p:txBody>
      </p:sp>
    </p:spTree>
  </p:cSld>
  <p:clrMapOvr>
    <a:masterClrMapping/>
  </p:clrMapOvr>
  <p:transition spd="slow">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自动化度量</a:t>
            </a:r>
            <a:endParaRPr lang="zh-CN" altLang="en-US" dirty="0"/>
          </a:p>
        </p:txBody>
      </p:sp>
      <p:sp>
        <p:nvSpPr>
          <p:cNvPr id="3" name="Content Placeholder 2"/>
          <p:cNvSpPr>
            <a:spLocks noGrp="1"/>
          </p:cNvSpPr>
          <p:nvPr>
            <p:ph idx="1"/>
          </p:nvPr>
        </p:nvSpPr>
        <p:spPr>
          <a:xfrm>
            <a:off x="613966" y="4293096"/>
            <a:ext cx="4106860" cy="1944218"/>
          </a:xfrm>
        </p:spPr>
        <p:txBody>
          <a:bodyPr/>
          <a:lstStyle/>
          <a:p>
            <a:r>
              <a:rPr lang="zh-CN" altLang="en-US" dirty="0" smtClean="0"/>
              <a:t>关键点：数据清洗</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36</a:t>
            </a:fld>
            <a:endParaRPr lang="zh-CN" altLang="en-US" dirty="0"/>
          </a:p>
        </p:txBody>
      </p:sp>
      <p:sp>
        <p:nvSpPr>
          <p:cNvPr id="5" name="Rectangle 4"/>
          <p:cNvSpPr/>
          <p:nvPr/>
        </p:nvSpPr>
        <p:spPr>
          <a:xfrm>
            <a:off x="1247593" y="1571614"/>
            <a:ext cx="7420188" cy="1086959"/>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尽可能地利用自动化工具和流程完成度量，尤其是原始数据的批量收集工作。</a:t>
            </a:r>
            <a:endParaRPr lang="zh-CN" altLang="en-US" sz="2900" dirty="0">
              <a:solidFill>
                <a:srgbClr val="C00000"/>
              </a:solidFill>
              <a:ea typeface="文鼎CS长美黑" pitchFamily="49" charset="-122"/>
            </a:endParaRPr>
          </a:p>
        </p:txBody>
      </p:sp>
      <p:grpSp>
        <p:nvGrpSpPr>
          <p:cNvPr id="21" name="Group 20"/>
          <p:cNvGrpSpPr/>
          <p:nvPr/>
        </p:nvGrpSpPr>
        <p:grpSpPr>
          <a:xfrm>
            <a:off x="5649526" y="3000374"/>
            <a:ext cx="4024341" cy="3429024"/>
            <a:chOff x="4425181" y="2550837"/>
            <a:chExt cx="4575975" cy="3949997"/>
          </a:xfrm>
        </p:grpSpPr>
        <p:sp>
          <p:nvSpPr>
            <p:cNvPr id="6" name="8-Point Star 5"/>
            <p:cNvSpPr/>
            <p:nvPr/>
          </p:nvSpPr>
          <p:spPr>
            <a:xfrm>
              <a:off x="4425181" y="2657593"/>
              <a:ext cx="1262338" cy="747297"/>
            </a:xfrm>
            <a:prstGeom prst="star8">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r>
                <a:rPr lang="en-US" altLang="zh-CN" sz="3500" dirty="0" smtClean="0"/>
                <a:t>1</a:t>
              </a:r>
              <a:endParaRPr lang="zh-CN" altLang="en-US" sz="3500" dirty="0"/>
            </a:p>
          </p:txBody>
        </p:sp>
        <p:sp>
          <p:nvSpPr>
            <p:cNvPr id="7" name="8-Point Star 6"/>
            <p:cNvSpPr/>
            <p:nvPr/>
          </p:nvSpPr>
          <p:spPr>
            <a:xfrm>
              <a:off x="4425181" y="3404889"/>
              <a:ext cx="1262338" cy="747297"/>
            </a:xfrm>
            <a:prstGeom prst="star8">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r>
                <a:rPr lang="en-US" altLang="zh-CN" sz="3500" dirty="0" smtClean="0"/>
                <a:t>2</a:t>
              </a:r>
              <a:endParaRPr lang="zh-CN" altLang="en-US" sz="3500" dirty="0"/>
            </a:p>
          </p:txBody>
        </p:sp>
        <p:sp>
          <p:nvSpPr>
            <p:cNvPr id="8" name="8-Point Star 7"/>
            <p:cNvSpPr/>
            <p:nvPr/>
          </p:nvSpPr>
          <p:spPr>
            <a:xfrm>
              <a:off x="4425181" y="4152186"/>
              <a:ext cx="1262338" cy="747297"/>
            </a:xfrm>
            <a:prstGeom prst="star8">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r>
                <a:rPr lang="en-US" altLang="zh-CN" sz="3500" dirty="0" smtClean="0"/>
                <a:t>3</a:t>
              </a:r>
              <a:endParaRPr lang="zh-CN" altLang="en-US" sz="3500" dirty="0"/>
            </a:p>
          </p:txBody>
        </p:sp>
        <p:sp>
          <p:nvSpPr>
            <p:cNvPr id="9" name="8-Point Star 8"/>
            <p:cNvSpPr/>
            <p:nvPr/>
          </p:nvSpPr>
          <p:spPr>
            <a:xfrm>
              <a:off x="4425181" y="4899483"/>
              <a:ext cx="1262338" cy="747297"/>
            </a:xfrm>
            <a:prstGeom prst="star8">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r>
                <a:rPr lang="en-US" altLang="zh-CN" sz="3500" dirty="0" smtClean="0"/>
                <a:t>4</a:t>
              </a:r>
              <a:endParaRPr lang="zh-CN" altLang="en-US" sz="3500" dirty="0"/>
            </a:p>
          </p:txBody>
        </p:sp>
        <p:sp>
          <p:nvSpPr>
            <p:cNvPr id="10" name="8-Point Star 9"/>
            <p:cNvSpPr/>
            <p:nvPr/>
          </p:nvSpPr>
          <p:spPr>
            <a:xfrm>
              <a:off x="4425181" y="5646780"/>
              <a:ext cx="1262338" cy="747297"/>
            </a:xfrm>
            <a:prstGeom prst="star8">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r>
                <a:rPr lang="en-US" altLang="zh-CN" sz="3500" dirty="0" smtClean="0"/>
                <a:t>5</a:t>
              </a:r>
              <a:endParaRPr lang="zh-CN" altLang="en-US" sz="3500" dirty="0"/>
            </a:p>
          </p:txBody>
        </p:sp>
        <p:sp>
          <p:nvSpPr>
            <p:cNvPr id="11" name="12-Point Star 10"/>
            <p:cNvSpPr/>
            <p:nvPr/>
          </p:nvSpPr>
          <p:spPr>
            <a:xfrm>
              <a:off x="7581026" y="2550837"/>
              <a:ext cx="1420130" cy="960810"/>
            </a:xfrm>
            <a:prstGeom prst="star12">
              <a:avLst/>
            </a:prstGeom>
            <a:solidFill>
              <a:srgbClr val="C00000"/>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3500" dirty="0" smtClean="0">
                  <a:latin typeface="黑体" pitchFamily="49" charset="-122"/>
                  <a:ea typeface="黑体" pitchFamily="49" charset="-122"/>
                </a:rPr>
                <a:t>高</a:t>
              </a:r>
              <a:endParaRPr lang="zh-CN" altLang="en-US" sz="3500" dirty="0">
                <a:latin typeface="黑体" pitchFamily="49" charset="-122"/>
                <a:ea typeface="黑体" pitchFamily="49" charset="-122"/>
              </a:endParaRPr>
            </a:p>
          </p:txBody>
        </p:sp>
        <p:sp>
          <p:nvSpPr>
            <p:cNvPr id="12" name="12-Point Star 11"/>
            <p:cNvSpPr/>
            <p:nvPr/>
          </p:nvSpPr>
          <p:spPr>
            <a:xfrm>
              <a:off x="7581026" y="4045430"/>
              <a:ext cx="1420130" cy="960810"/>
            </a:xfrm>
            <a:prstGeom prst="star12">
              <a:avLst/>
            </a:prstGeom>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3500" dirty="0" smtClean="0">
                  <a:latin typeface="黑体" pitchFamily="49" charset="-122"/>
                  <a:ea typeface="黑体" pitchFamily="49" charset="-122"/>
                </a:rPr>
                <a:t>中</a:t>
              </a:r>
              <a:endParaRPr lang="zh-CN" altLang="en-US" sz="3500" dirty="0">
                <a:latin typeface="黑体" pitchFamily="49" charset="-122"/>
                <a:ea typeface="黑体" pitchFamily="49" charset="-122"/>
              </a:endParaRPr>
            </a:p>
          </p:txBody>
        </p:sp>
        <p:sp>
          <p:nvSpPr>
            <p:cNvPr id="13" name="12-Point Star 12"/>
            <p:cNvSpPr/>
            <p:nvPr/>
          </p:nvSpPr>
          <p:spPr>
            <a:xfrm>
              <a:off x="7581026" y="5540024"/>
              <a:ext cx="1420130" cy="960810"/>
            </a:xfrm>
            <a:prstGeom prst="star12">
              <a:avLst/>
            </a:prstGeom>
            <a:solidFill>
              <a:srgbClr val="4B0DF9"/>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3500" dirty="0" smtClean="0">
                  <a:latin typeface="黑体" pitchFamily="49" charset="-122"/>
                  <a:ea typeface="黑体" pitchFamily="49" charset="-122"/>
                </a:rPr>
                <a:t>低</a:t>
              </a:r>
              <a:endParaRPr lang="zh-CN" altLang="en-US" sz="3500" dirty="0">
                <a:latin typeface="黑体" pitchFamily="49" charset="-122"/>
                <a:ea typeface="黑体" pitchFamily="49" charset="-122"/>
              </a:endParaRPr>
            </a:p>
          </p:txBody>
        </p:sp>
        <p:cxnSp>
          <p:nvCxnSpPr>
            <p:cNvPr id="14" name="Straight Arrow Connector 13"/>
            <p:cNvCxnSpPr>
              <a:stCxn id="6" idx="0"/>
              <a:endCxn id="11" idx="7"/>
            </p:cNvCxnSpPr>
            <p:nvPr/>
          </p:nvCxnSpPr>
          <p:spPr>
            <a:xfrm>
              <a:off x="5687519" y="3031242"/>
              <a:ext cx="1893507" cy="2373"/>
            </a:xfrm>
            <a:prstGeom prst="straightConnector1">
              <a:avLst/>
            </a:prstGeom>
            <a:ln w="38100">
              <a:solidFill>
                <a:schemeClr val="accent5">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0"/>
              <a:endCxn id="12" idx="7"/>
            </p:cNvCxnSpPr>
            <p:nvPr/>
          </p:nvCxnSpPr>
          <p:spPr>
            <a:xfrm>
              <a:off x="5687519" y="4525835"/>
              <a:ext cx="1893507" cy="2373"/>
            </a:xfrm>
            <a:prstGeom prst="straightConnector1">
              <a:avLst/>
            </a:prstGeom>
            <a:ln w="38100">
              <a:solidFill>
                <a:schemeClr val="accent5">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0"/>
              <a:endCxn id="13" idx="7"/>
            </p:cNvCxnSpPr>
            <p:nvPr/>
          </p:nvCxnSpPr>
          <p:spPr>
            <a:xfrm>
              <a:off x="5687519" y="6020428"/>
              <a:ext cx="1893507" cy="2373"/>
            </a:xfrm>
            <a:prstGeom prst="straightConnector1">
              <a:avLst/>
            </a:prstGeom>
            <a:ln w="38100">
              <a:solidFill>
                <a:schemeClr val="accent5">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687519" y="3777352"/>
              <a:ext cx="1420130" cy="2373"/>
            </a:xfrm>
            <a:prstGeom prst="straightConnector1">
              <a:avLst/>
            </a:prstGeom>
            <a:ln w="38100">
              <a:solidFill>
                <a:schemeClr val="accent5">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687519" y="5271945"/>
              <a:ext cx="1420130" cy="2373"/>
            </a:xfrm>
            <a:prstGeom prst="straightConnector1">
              <a:avLst/>
            </a:prstGeom>
            <a:ln w="38100">
              <a:solidFill>
                <a:schemeClr val="accent5">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72745" y="3519102"/>
              <a:ext cx="595911" cy="663771"/>
            </a:xfrm>
            <a:prstGeom prst="rect">
              <a:avLst/>
            </a:prstGeom>
            <a:noFill/>
          </p:spPr>
          <p:txBody>
            <a:bodyPr wrap="none" lIns="37253" tIns="18626" rIns="37253" bIns="18626" rtlCol="0">
              <a:spAutoFit/>
            </a:bodyPr>
            <a:lstStyle/>
            <a:p>
              <a:r>
                <a:rPr lang="zh-CN" altLang="en-US" sz="3500" b="1" dirty="0" smtClean="0">
                  <a:solidFill>
                    <a:srgbClr val="FF0000"/>
                  </a:solidFill>
                  <a:latin typeface="Aharoni" pitchFamily="2" charset="-79"/>
                  <a:ea typeface="Arial Unicode MS" pitchFamily="34" charset="-122"/>
                  <a:cs typeface="Aharoni" pitchFamily="2" charset="-79"/>
                </a:rPr>
                <a:t>？</a:t>
              </a:r>
              <a:endParaRPr lang="zh-CN" altLang="en-US" sz="3500" b="1" dirty="0">
                <a:solidFill>
                  <a:srgbClr val="FF0000"/>
                </a:solidFill>
                <a:latin typeface="Aharoni" pitchFamily="2" charset="-79"/>
                <a:ea typeface="Arial Unicode MS" pitchFamily="34" charset="-122"/>
                <a:cs typeface="Aharoni" pitchFamily="2" charset="-79"/>
              </a:endParaRPr>
            </a:p>
          </p:txBody>
        </p:sp>
        <p:sp>
          <p:nvSpPr>
            <p:cNvPr id="20" name="TextBox 19"/>
            <p:cNvSpPr txBox="1"/>
            <p:nvPr/>
          </p:nvSpPr>
          <p:spPr>
            <a:xfrm>
              <a:off x="6972745" y="4981626"/>
              <a:ext cx="595911" cy="663771"/>
            </a:xfrm>
            <a:prstGeom prst="rect">
              <a:avLst/>
            </a:prstGeom>
            <a:noFill/>
          </p:spPr>
          <p:txBody>
            <a:bodyPr wrap="none" lIns="37253" tIns="18626" rIns="37253" bIns="18626" rtlCol="0">
              <a:spAutoFit/>
            </a:bodyPr>
            <a:lstStyle/>
            <a:p>
              <a:r>
                <a:rPr lang="zh-CN" altLang="en-US" sz="3500" b="1" dirty="0" smtClean="0">
                  <a:solidFill>
                    <a:srgbClr val="FF0000"/>
                  </a:solidFill>
                  <a:latin typeface="Aharoni" pitchFamily="2" charset="-79"/>
                  <a:ea typeface="Arial Unicode MS" pitchFamily="34" charset="-122"/>
                  <a:cs typeface="Aharoni" pitchFamily="2" charset="-79"/>
                </a:rPr>
                <a:t>？</a:t>
              </a:r>
              <a:endParaRPr lang="zh-CN" altLang="en-US" sz="3500" b="1" dirty="0">
                <a:solidFill>
                  <a:srgbClr val="FF0000"/>
                </a:solidFill>
                <a:latin typeface="Aharoni" pitchFamily="2" charset="-79"/>
                <a:ea typeface="Arial Unicode MS" pitchFamily="34" charset="-122"/>
                <a:cs typeface="Aharoni" pitchFamily="2" charset="-79"/>
              </a:endParaRPr>
            </a:p>
          </p:txBody>
        </p:sp>
      </p:grpSp>
    </p:spTree>
  </p:cSld>
  <p:clrMapOvr>
    <a:masterClrMapping/>
  </p:clrMapOvr>
  <p:transition spd="slow">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重视原始数据质量</a:t>
            </a:r>
            <a:endParaRPr lang="zh-CN" altLang="en-US" dirty="0"/>
          </a:p>
        </p:txBody>
      </p:sp>
      <p:sp>
        <p:nvSpPr>
          <p:cNvPr id="3" name="Content Placeholder 2"/>
          <p:cNvSpPr>
            <a:spLocks noGrp="1"/>
          </p:cNvSpPr>
          <p:nvPr>
            <p:ph idx="1"/>
          </p:nvPr>
        </p:nvSpPr>
        <p:spPr>
          <a:xfrm>
            <a:off x="464315" y="4214820"/>
            <a:ext cx="5262599" cy="2022494"/>
          </a:xfrm>
        </p:spPr>
        <p:txBody>
          <a:bodyPr/>
          <a:lstStyle/>
          <a:p>
            <a:r>
              <a:rPr lang="zh-CN" altLang="en-US" dirty="0" smtClean="0"/>
              <a:t>工业数据分析尤其需要认真处理数据中的噪音。</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37</a:t>
            </a:fld>
            <a:endParaRPr lang="zh-CN" altLang="en-US" dirty="0"/>
          </a:p>
        </p:txBody>
      </p:sp>
      <p:sp>
        <p:nvSpPr>
          <p:cNvPr id="5" name="Rectangle 4"/>
          <p:cNvSpPr/>
          <p:nvPr/>
        </p:nvSpPr>
        <p:spPr>
          <a:xfrm>
            <a:off x="773882" y="1571614"/>
            <a:ext cx="8280856" cy="1214446"/>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重视度量所用的原始数据的质量，尽可能地减少数据噪音，同时避免数据被错误解读。</a:t>
            </a:r>
            <a:endParaRPr lang="zh-CN" altLang="en-US" sz="2900" dirty="0">
              <a:solidFill>
                <a:srgbClr val="C00000"/>
              </a:solidFill>
              <a:ea typeface="文鼎CS长美黑" pitchFamily="49" charset="-122"/>
            </a:endParaRPr>
          </a:p>
        </p:txBody>
      </p:sp>
      <p:pic>
        <p:nvPicPr>
          <p:cNvPr id="5122" name="Picture 2" descr="D:\SECBOK\Content\Figures\ToonDataNoise.png"/>
          <p:cNvPicPr>
            <a:picLocks noChangeAspect="1" noChangeArrowheads="1"/>
          </p:cNvPicPr>
          <p:nvPr/>
        </p:nvPicPr>
        <p:blipFill>
          <a:blip r:embed="rId2" cstate="print"/>
          <a:srcRect/>
          <a:stretch>
            <a:fillRect/>
          </a:stretch>
        </p:blipFill>
        <p:spPr bwMode="auto">
          <a:xfrm>
            <a:off x="6578219" y="2960704"/>
            <a:ext cx="3213077" cy="3397254"/>
          </a:xfrm>
          <a:prstGeom prst="rect">
            <a:avLst/>
          </a:prstGeom>
          <a:noFill/>
        </p:spPr>
      </p:pic>
    </p:spTree>
  </p:cSld>
  <p:clrMapOvr>
    <a:masterClrMapping/>
  </p:clrMapOvr>
  <p:transition spd="slow">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48848" y="2214556"/>
            <a:ext cx="5196322" cy="1624246"/>
          </a:xfrm>
        </p:spPr>
        <p:txBody>
          <a:bodyPr/>
          <a:lstStyle/>
          <a:p>
            <a:r>
              <a:rPr lang="zh-CN" altLang="en-US" dirty="0" smtClean="0"/>
              <a:t> 计划是无用的，制定计划的 </a:t>
            </a:r>
            <a:r>
              <a:rPr lang="en-US" altLang="zh-CN" dirty="0" smtClean="0"/>
              <a:t/>
            </a:r>
            <a:br>
              <a:rPr lang="en-US" altLang="zh-CN" dirty="0" smtClean="0"/>
            </a:br>
            <a:r>
              <a:rPr lang="en-US" altLang="zh-CN" dirty="0" smtClean="0"/>
              <a:t> </a:t>
            </a:r>
            <a:r>
              <a:rPr lang="zh-CN" altLang="en-US" dirty="0" smtClean="0"/>
              <a:t>过程</a:t>
            </a:r>
            <a:r>
              <a:rPr lang="en-US" dirty="0" smtClean="0"/>
              <a:t>[</a:t>
            </a:r>
            <a:r>
              <a:rPr lang="zh-CN" altLang="en-US" dirty="0" smtClean="0"/>
              <a:t>即规划</a:t>
            </a:r>
            <a:r>
              <a:rPr lang="en-US" dirty="0" smtClean="0"/>
              <a:t>]</a:t>
            </a:r>
            <a:r>
              <a:rPr lang="zh-CN" altLang="en-US" dirty="0" smtClean="0"/>
              <a:t>才是重要的。</a:t>
            </a:r>
            <a:endParaRPr lang="zh-CN" altLang="en-US" dirty="0"/>
          </a:p>
        </p:txBody>
      </p:sp>
      <p:sp>
        <p:nvSpPr>
          <p:cNvPr id="4" name="Slide Number Placeholder 3"/>
          <p:cNvSpPr>
            <a:spLocks noGrp="1"/>
          </p:cNvSpPr>
          <p:nvPr>
            <p:ph type="sldNum" sz="quarter" idx="4"/>
          </p:nvPr>
        </p:nvSpPr>
        <p:spPr>
          <a:xfrm>
            <a:off x="9281715" y="6453198"/>
            <a:ext cx="624286" cy="365125"/>
          </a:xfrm>
        </p:spPr>
        <p:txBody>
          <a:bodyPr/>
          <a:lstStyle/>
          <a:p>
            <a:fld id="{64FEA357-1A1C-4E1E-9A53-504063E4F462}" type="slidenum">
              <a:rPr lang="zh-CN" altLang="en-US" smtClean="0"/>
              <a:pPr/>
              <a:t>38</a:t>
            </a:fld>
            <a:endParaRPr lang="zh-CN" altLang="en-US" dirty="0"/>
          </a:p>
        </p:txBody>
      </p:sp>
      <p:sp>
        <p:nvSpPr>
          <p:cNvPr id="6" name="Rectangle 5"/>
          <p:cNvSpPr/>
          <p:nvPr/>
        </p:nvSpPr>
        <p:spPr>
          <a:xfrm>
            <a:off x="1364604" y="5733262"/>
            <a:ext cx="7488832" cy="712151"/>
          </a:xfrm>
          <a:prstGeom prst="rect">
            <a:avLst/>
          </a:prstGeom>
        </p:spPr>
        <p:txBody>
          <a:bodyPr wrap="square" lIns="95665" tIns="47832" rIns="95665" bIns="47832">
            <a:spAutoFit/>
          </a:bodyPr>
          <a:lstStyle/>
          <a:p>
            <a:r>
              <a:rPr lang="en-US" sz="2000" dirty="0" smtClean="0">
                <a:latin typeface="方正精宋简体" pitchFamily="2" charset="-122"/>
                <a:ea typeface="方正精宋简体" pitchFamily="2" charset="-122"/>
              </a:rPr>
              <a:t>Dwight David Eisenhower (</a:t>
            </a:r>
            <a:r>
              <a:rPr lang="zh-CN" altLang="en-US" sz="2000" dirty="0" smtClean="0">
                <a:latin typeface="方正精宋简体" pitchFamily="2" charset="-122"/>
                <a:ea typeface="方正精宋简体" pitchFamily="2" charset="-122"/>
              </a:rPr>
              <a:t>艾森豪威尔，</a:t>
            </a:r>
            <a:r>
              <a:rPr lang="en-US" altLang="zh-CN" sz="2000" dirty="0" smtClean="0">
                <a:latin typeface="方正精宋简体" pitchFamily="2" charset="-122"/>
                <a:ea typeface="方正精宋简体" pitchFamily="2" charset="-122"/>
              </a:rPr>
              <a:t>1890-1969</a:t>
            </a:r>
            <a:r>
              <a:rPr lang="en-US"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是美国的第</a:t>
            </a:r>
            <a:r>
              <a:rPr lang="en-US" altLang="zh-CN" sz="2000" dirty="0" smtClean="0">
                <a:latin typeface="方正精宋简体" pitchFamily="2" charset="-122"/>
                <a:ea typeface="方正精宋简体" pitchFamily="2" charset="-122"/>
              </a:rPr>
              <a:t>34</a:t>
            </a:r>
            <a:r>
              <a:rPr lang="zh-CN" altLang="en-US" sz="2000" dirty="0" smtClean="0">
                <a:latin typeface="方正精宋简体" pitchFamily="2" charset="-122"/>
                <a:ea typeface="方正精宋简体" pitchFamily="2" charset="-122"/>
              </a:rPr>
              <a:t>任总统。是美国历史上的一位充满戏剧性的传奇人物。</a:t>
            </a:r>
            <a:endParaRPr lang="zh-CN" altLang="en-US" sz="2000" dirty="0">
              <a:latin typeface="方正精宋简体" pitchFamily="2" charset="-122"/>
              <a:ea typeface="方正精宋简体" pitchFamily="2" charset="-122"/>
            </a:endParaRPr>
          </a:p>
        </p:txBody>
      </p:sp>
      <p:sp>
        <p:nvSpPr>
          <p:cNvPr id="7" name="Rectangle 6"/>
          <p:cNvSpPr/>
          <p:nvPr/>
        </p:nvSpPr>
        <p:spPr>
          <a:xfrm>
            <a:off x="1080952" y="4077071"/>
            <a:ext cx="4460392" cy="419764"/>
          </a:xfrm>
          <a:prstGeom prst="rect">
            <a:avLst/>
          </a:prstGeom>
        </p:spPr>
        <p:txBody>
          <a:bodyPr wrap="none" lIns="95665" tIns="47832" rIns="95665" bIns="47832">
            <a:spAutoFit/>
          </a:bodyPr>
          <a:lstStyle/>
          <a:p>
            <a:r>
              <a:rPr lang="en-US" sz="2100" dirty="0" smtClean="0"/>
              <a:t>Dwight Eisenhower (</a:t>
            </a:r>
            <a:r>
              <a:rPr lang="zh-CN" altLang="en-US" sz="2100" dirty="0" smtClean="0">
                <a:latin typeface="方正书宋简体" pitchFamily="2" charset="-122"/>
                <a:ea typeface="方正书宋简体" pitchFamily="2" charset="-122"/>
              </a:rPr>
              <a:t>艾森豪威尔</a:t>
            </a:r>
            <a:r>
              <a:rPr lang="en-US" sz="2100" dirty="0" smtClean="0"/>
              <a:t>)</a:t>
            </a:r>
            <a:endParaRPr lang="zh-CN" altLang="en-US" sz="2100" dirty="0">
              <a:ea typeface="文鼎CS长美黑" pitchFamily="49" charset="-122"/>
            </a:endParaRPr>
          </a:p>
        </p:txBody>
      </p:sp>
      <p:pic>
        <p:nvPicPr>
          <p:cNvPr id="9218" name="Picture 2" descr="http://upload.wikimedia.org/wikipedia/commons/thumb/6/63/Dwight_D._Eisenhower,_official_photo_portrait,_May_29,_1959.jpg/220px-Dwight_D._Eisenhower,_official_photo_portrait,_May_29,_1959.jpg"/>
          <p:cNvPicPr>
            <a:picLocks noChangeAspect="1" noChangeArrowheads="1"/>
          </p:cNvPicPr>
          <p:nvPr/>
        </p:nvPicPr>
        <p:blipFill>
          <a:blip r:embed="rId2" cstate="print"/>
          <a:srcRect/>
          <a:stretch>
            <a:fillRect/>
          </a:stretch>
        </p:blipFill>
        <p:spPr bwMode="auto">
          <a:xfrm>
            <a:off x="1160839" y="1500183"/>
            <a:ext cx="2270125" cy="2609851"/>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规划与计划</a:t>
            </a:r>
            <a:endParaRPr lang="zh-CN" altLang="en-US" dirty="0"/>
          </a:p>
        </p:txBody>
      </p:sp>
      <p:sp>
        <p:nvSpPr>
          <p:cNvPr id="3" name="Content Placeholder 2"/>
          <p:cNvSpPr>
            <a:spLocks noGrp="1"/>
          </p:cNvSpPr>
          <p:nvPr>
            <p:ph idx="1"/>
          </p:nvPr>
        </p:nvSpPr>
        <p:spPr>
          <a:xfrm>
            <a:off x="560512" y="908720"/>
            <a:ext cx="8667750" cy="4968552"/>
          </a:xfrm>
        </p:spPr>
        <p:txBody>
          <a:bodyPr/>
          <a:lstStyle/>
          <a:p>
            <a:r>
              <a:rPr lang="zh-CN" altLang="en-US" sz="2900" dirty="0" smtClean="0"/>
              <a:t>规划</a:t>
            </a:r>
            <a:r>
              <a:rPr lang="en-US" sz="2900" dirty="0" smtClean="0"/>
              <a:t>(Planning)</a:t>
            </a:r>
          </a:p>
          <a:p>
            <a:pPr lvl="1"/>
            <a:r>
              <a:rPr lang="zh-CN" altLang="en-US" sz="2500" dirty="0" smtClean="0"/>
              <a:t>是一个规定工作内容或制定行动步骤的过程</a:t>
            </a:r>
            <a:endParaRPr lang="en-US" altLang="zh-CN" sz="2500" dirty="0" smtClean="0"/>
          </a:p>
          <a:p>
            <a:pPr lvl="1"/>
            <a:r>
              <a:rPr lang="zh-CN" altLang="en-US" sz="2500" dirty="0" smtClean="0"/>
              <a:t>其产出就是</a:t>
            </a:r>
            <a:r>
              <a:rPr lang="zh-CN" altLang="en-US" sz="2500" b="1" dirty="0" smtClean="0">
                <a:solidFill>
                  <a:srgbClr val="0033CC"/>
                </a:solidFill>
              </a:rPr>
              <a:t>计划</a:t>
            </a:r>
            <a:r>
              <a:rPr lang="zh-CN" altLang="en-US" sz="2500" dirty="0" smtClean="0"/>
              <a:t> </a:t>
            </a:r>
            <a:r>
              <a:rPr lang="en-US" sz="2500" dirty="0" smtClean="0"/>
              <a:t>(Plan)</a:t>
            </a:r>
            <a:endParaRPr lang="en-US" altLang="zh-CN" sz="2500" dirty="0" smtClean="0"/>
          </a:p>
          <a:p>
            <a:r>
              <a:rPr lang="zh-CN" altLang="en-US" sz="2700" dirty="0" smtClean="0"/>
              <a:t>项目规划的结果就是项目计划</a:t>
            </a:r>
            <a:endParaRPr lang="en-US" altLang="zh-CN" sz="2700" dirty="0" smtClean="0"/>
          </a:p>
          <a:p>
            <a:pPr lvl="1"/>
            <a:r>
              <a:rPr lang="zh-CN" altLang="en-US" sz="2500" dirty="0" smtClean="0"/>
              <a:t>一个以交付特定产品为目的的阶段序列</a:t>
            </a:r>
            <a:endParaRPr lang="en-US" altLang="zh-CN" sz="2500" dirty="0" smtClean="0"/>
          </a:p>
          <a:p>
            <a:pPr lvl="1"/>
            <a:r>
              <a:rPr lang="zh-CN" altLang="en-US" sz="2500" dirty="0" smtClean="0"/>
              <a:t>一个阶段</a:t>
            </a:r>
            <a:r>
              <a:rPr lang="en-US" sz="2500" dirty="0" smtClean="0"/>
              <a:t>(Phase)</a:t>
            </a:r>
            <a:r>
              <a:rPr lang="zh-CN" altLang="en-US" sz="2500" dirty="0" smtClean="0"/>
              <a:t>包含一系列的任务</a:t>
            </a:r>
            <a:r>
              <a:rPr lang="en-US" altLang="zh-CN" sz="2500" dirty="0" smtClean="0"/>
              <a:t>(Task)</a:t>
            </a:r>
          </a:p>
          <a:p>
            <a:pPr lvl="1"/>
            <a:r>
              <a:rPr lang="zh-CN" altLang="en-US" sz="2500" dirty="0" smtClean="0"/>
              <a:t>每个任务都有一个时间窗 </a:t>
            </a:r>
            <a:r>
              <a:rPr lang="en-US" sz="2500" dirty="0" smtClean="0"/>
              <a:t>(Window)</a:t>
            </a:r>
          </a:p>
          <a:p>
            <a:pPr lvl="1"/>
            <a:endParaRPr lang="en-US" altLang="zh-CN" sz="2500" dirty="0" smtClean="0"/>
          </a:p>
          <a:p>
            <a:pPr lvl="1"/>
            <a:r>
              <a:rPr lang="zh-CN" altLang="en-US" sz="2500" dirty="0" smtClean="0"/>
              <a:t> </a:t>
            </a:r>
            <a:r>
              <a:rPr lang="en-US" sz="2800" dirty="0" smtClean="0"/>
              <a:t>Gantt</a:t>
            </a:r>
            <a:r>
              <a:rPr lang="zh-CN" altLang="en-US" sz="2800" dirty="0" smtClean="0"/>
              <a:t>图</a:t>
            </a:r>
            <a:endParaRPr lang="zh-CN" altLang="en-US" sz="2500" dirty="0" smtClean="0"/>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39</a:t>
            </a:fld>
            <a:endParaRPr lang="zh-CN" altLang="en-US" dirty="0"/>
          </a:p>
        </p:txBody>
      </p:sp>
      <p:pic>
        <p:nvPicPr>
          <p:cNvPr id="28675" name="Picture 3" descr="C:\Users\Dell\Desktop\未标题-1.png"/>
          <p:cNvPicPr>
            <a:picLocks noChangeAspect="1" noChangeArrowheads="1"/>
          </p:cNvPicPr>
          <p:nvPr/>
        </p:nvPicPr>
        <p:blipFill>
          <a:blip r:embed="rId3" cstate="print"/>
          <a:srcRect/>
          <a:stretch>
            <a:fillRect/>
          </a:stretch>
        </p:blipFill>
        <p:spPr bwMode="auto">
          <a:xfrm>
            <a:off x="3095615" y="4138051"/>
            <a:ext cx="4953000" cy="2719953"/>
          </a:xfrm>
          <a:prstGeom prst="rect">
            <a:avLst/>
          </a:prstGeom>
          <a:noFill/>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linds(horizontal)">
                                      <p:cBhvr>
                                        <p:cTn id="21" dur="500"/>
                                        <p:tgtEl>
                                          <p:spTgt spid="3">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675"/>
                                        </p:tgtEl>
                                        <p:attrNameLst>
                                          <p:attrName>style.visibility</p:attrName>
                                        </p:attrNameLst>
                                      </p:cBhvr>
                                      <p:to>
                                        <p:strVal val="visible"/>
                                      </p:to>
                                    </p:set>
                                    <p:animEffect transition="in" filter="blinds(horizontal)">
                                      <p:cBhvr>
                                        <p:cTn id="24"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管理五职能论</a:t>
            </a:r>
            <a:endParaRPr lang="zh-CN" altLang="en-US" dirty="0"/>
          </a:p>
        </p:txBody>
      </p:sp>
      <p:sp>
        <p:nvSpPr>
          <p:cNvPr id="3" name="Content Placeholder 2"/>
          <p:cNvSpPr>
            <a:spLocks noGrp="1"/>
          </p:cNvSpPr>
          <p:nvPr>
            <p:ph idx="1"/>
          </p:nvPr>
        </p:nvSpPr>
        <p:spPr>
          <a:xfrm>
            <a:off x="613964" y="1268765"/>
            <a:ext cx="8667750" cy="1224135"/>
          </a:xfrm>
        </p:spPr>
        <p:txBody>
          <a:bodyPr/>
          <a:lstStyle/>
          <a:p>
            <a:pPr>
              <a:buNone/>
            </a:pPr>
            <a:r>
              <a:rPr lang="zh-CN" altLang="en-US" dirty="0" smtClean="0"/>
              <a:t>管理学先驱</a:t>
            </a:r>
            <a:r>
              <a:rPr lang="en-US" altLang="zh-CN" dirty="0" smtClean="0"/>
              <a:t>Henri Fayol (</a:t>
            </a:r>
            <a:r>
              <a:rPr lang="zh-CN" altLang="en-US" dirty="0" smtClean="0"/>
              <a:t>法约尔</a:t>
            </a:r>
            <a:r>
              <a:rPr lang="en-US" altLang="zh-CN" dirty="0" smtClean="0"/>
              <a:t>)</a:t>
            </a:r>
            <a:r>
              <a:rPr lang="zh-CN" altLang="en-US" dirty="0" smtClean="0"/>
              <a:t>：</a:t>
            </a:r>
            <a:endParaRPr lang="en-US" altLang="zh-CN" dirty="0" smtClean="0"/>
          </a:p>
          <a:p>
            <a:r>
              <a:rPr lang="zh-CN" altLang="en-US" dirty="0" smtClean="0">
                <a:solidFill>
                  <a:srgbClr val="0000FF"/>
                </a:solidFill>
              </a:rPr>
              <a:t>管理的五项基本职能</a:t>
            </a:r>
            <a:r>
              <a:rPr lang="zh-CN" altLang="en-US" dirty="0" smtClean="0"/>
              <a:t>：</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a:t>
            </a:fld>
            <a:endParaRPr lang="zh-CN" altLang="en-US" dirty="0"/>
          </a:p>
        </p:txBody>
      </p:sp>
      <p:grpSp>
        <p:nvGrpSpPr>
          <p:cNvPr id="5" name="Group 4"/>
          <p:cNvGrpSpPr>
            <a:grpSpLocks noChangeAspect="1"/>
          </p:cNvGrpSpPr>
          <p:nvPr/>
        </p:nvGrpSpPr>
        <p:grpSpPr>
          <a:xfrm>
            <a:off x="1052573" y="2584107"/>
            <a:ext cx="4750568" cy="3581198"/>
            <a:chOff x="2479084" y="1398406"/>
            <a:chExt cx="4185830" cy="4033684"/>
          </a:xfrm>
        </p:grpSpPr>
        <p:sp>
          <p:nvSpPr>
            <p:cNvPr id="6" name="Block Arc 5"/>
            <p:cNvSpPr/>
            <p:nvPr/>
          </p:nvSpPr>
          <p:spPr>
            <a:xfrm>
              <a:off x="2898925" y="1898235"/>
              <a:ext cx="3346149" cy="3346149"/>
            </a:xfrm>
            <a:prstGeom prst="blockArc">
              <a:avLst>
                <a:gd name="adj1" fmla="val 11880000"/>
                <a:gd name="adj2" fmla="val 16200000"/>
                <a:gd name="adj3" fmla="val 4636"/>
              </a:avLst>
            </a:prstGeom>
          </p:spPr>
          <p:style>
            <a:lnRef idx="0">
              <a:schemeClr val="lt1">
                <a:hueOff val="0"/>
                <a:satOff val="0"/>
                <a:lumOff val="0"/>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fontRef>
          </p:style>
        </p:sp>
        <p:sp>
          <p:nvSpPr>
            <p:cNvPr id="7" name="Block Arc 6"/>
            <p:cNvSpPr/>
            <p:nvPr/>
          </p:nvSpPr>
          <p:spPr>
            <a:xfrm>
              <a:off x="2898925" y="1898235"/>
              <a:ext cx="3346149" cy="3346149"/>
            </a:xfrm>
            <a:prstGeom prst="blockArc">
              <a:avLst>
                <a:gd name="adj1" fmla="val 7560000"/>
                <a:gd name="adj2" fmla="val 11880000"/>
                <a:gd name="adj3" fmla="val 4636"/>
              </a:avLst>
            </a:prstGeom>
          </p:spPr>
          <p:style>
            <a:lnRef idx="0">
              <a:schemeClr val="lt1">
                <a:hueOff val="0"/>
                <a:satOff val="0"/>
                <a:lumOff val="0"/>
                <a:alphaOff val="0"/>
              </a:schemeClr>
            </a:lnRef>
            <a:fillRef idx="1">
              <a:schemeClr val="accent2">
                <a:hueOff val="3511139"/>
                <a:satOff val="-4379"/>
                <a:lumOff val="1030"/>
                <a:alphaOff val="0"/>
              </a:schemeClr>
            </a:fillRef>
            <a:effectRef idx="0">
              <a:schemeClr val="accent2">
                <a:hueOff val="3511139"/>
                <a:satOff val="-4379"/>
                <a:lumOff val="1030"/>
                <a:alphaOff val="0"/>
              </a:schemeClr>
            </a:effectRef>
            <a:fontRef idx="minor">
              <a:schemeClr val="lt1"/>
            </a:fontRef>
          </p:style>
        </p:sp>
        <p:sp>
          <p:nvSpPr>
            <p:cNvPr id="8" name="Block Arc 7"/>
            <p:cNvSpPr/>
            <p:nvPr/>
          </p:nvSpPr>
          <p:spPr>
            <a:xfrm>
              <a:off x="2898925" y="1898235"/>
              <a:ext cx="3346149" cy="3346149"/>
            </a:xfrm>
            <a:prstGeom prst="blockArc">
              <a:avLst>
                <a:gd name="adj1" fmla="val 3240000"/>
                <a:gd name="adj2" fmla="val 7560000"/>
                <a:gd name="adj3" fmla="val 4636"/>
              </a:avLst>
            </a:prstGeom>
          </p:spPr>
          <p:style>
            <a:lnRef idx="0">
              <a:schemeClr val="lt1">
                <a:hueOff val="0"/>
                <a:satOff val="0"/>
                <a:lumOff val="0"/>
                <a:alphaOff val="0"/>
              </a:schemeClr>
            </a:lnRef>
            <a:fillRef idx="1">
              <a:schemeClr val="accent2">
                <a:hueOff val="2340759"/>
                <a:satOff val="-2919"/>
                <a:lumOff val="686"/>
                <a:alphaOff val="0"/>
              </a:schemeClr>
            </a:fillRef>
            <a:effectRef idx="0">
              <a:schemeClr val="accent2">
                <a:hueOff val="2340759"/>
                <a:satOff val="-2919"/>
                <a:lumOff val="686"/>
                <a:alphaOff val="0"/>
              </a:schemeClr>
            </a:effectRef>
            <a:fontRef idx="minor">
              <a:schemeClr val="lt1"/>
            </a:fontRef>
          </p:style>
        </p:sp>
        <p:sp>
          <p:nvSpPr>
            <p:cNvPr id="9" name="Block Arc 8"/>
            <p:cNvSpPr/>
            <p:nvPr/>
          </p:nvSpPr>
          <p:spPr>
            <a:xfrm>
              <a:off x="2898925" y="1898235"/>
              <a:ext cx="3346149" cy="3346149"/>
            </a:xfrm>
            <a:prstGeom prst="blockArc">
              <a:avLst>
                <a:gd name="adj1" fmla="val 20520000"/>
                <a:gd name="adj2" fmla="val 3240000"/>
                <a:gd name="adj3" fmla="val 4636"/>
              </a:avLst>
            </a:prstGeom>
          </p:spPr>
          <p:style>
            <a:lnRef idx="0">
              <a:schemeClr val="lt1">
                <a:hueOff val="0"/>
                <a:satOff val="0"/>
                <a:lumOff val="0"/>
                <a:alphaOff val="0"/>
              </a:schemeClr>
            </a:lnRef>
            <a:fillRef idx="1">
              <a:schemeClr val="accent2">
                <a:hueOff val="1170380"/>
                <a:satOff val="-1460"/>
                <a:lumOff val="343"/>
                <a:alphaOff val="0"/>
              </a:schemeClr>
            </a:fillRef>
            <a:effectRef idx="0">
              <a:schemeClr val="accent2">
                <a:hueOff val="1170380"/>
                <a:satOff val="-1460"/>
                <a:lumOff val="343"/>
                <a:alphaOff val="0"/>
              </a:schemeClr>
            </a:effectRef>
            <a:fontRef idx="minor">
              <a:schemeClr val="lt1"/>
            </a:fontRef>
          </p:style>
        </p:sp>
        <p:sp>
          <p:nvSpPr>
            <p:cNvPr id="10" name="Block Arc 9"/>
            <p:cNvSpPr/>
            <p:nvPr/>
          </p:nvSpPr>
          <p:spPr>
            <a:xfrm>
              <a:off x="2898925" y="1898235"/>
              <a:ext cx="3346149" cy="3346149"/>
            </a:xfrm>
            <a:prstGeom prst="blockArc">
              <a:avLst>
                <a:gd name="adj1" fmla="val 16200000"/>
                <a:gd name="adj2" fmla="val 20520000"/>
                <a:gd name="adj3" fmla="val 4636"/>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3802558" y="2801868"/>
              <a:ext cx="1538882" cy="1538882"/>
            </a:xfrm>
            <a:custGeom>
              <a:avLst/>
              <a:gdLst>
                <a:gd name="connsiteX0" fmla="*/ 0 w 1538882"/>
                <a:gd name="connsiteY0" fmla="*/ 769441 h 1538882"/>
                <a:gd name="connsiteX1" fmla="*/ 225365 w 1538882"/>
                <a:gd name="connsiteY1" fmla="*/ 225364 h 1538882"/>
                <a:gd name="connsiteX2" fmla="*/ 769443 w 1538882"/>
                <a:gd name="connsiteY2" fmla="*/ 1 h 1538882"/>
                <a:gd name="connsiteX3" fmla="*/ 1313520 w 1538882"/>
                <a:gd name="connsiteY3" fmla="*/ 225366 h 1538882"/>
                <a:gd name="connsiteX4" fmla="*/ 1538883 w 1538882"/>
                <a:gd name="connsiteY4" fmla="*/ 769444 h 1538882"/>
                <a:gd name="connsiteX5" fmla="*/ 1313519 w 1538882"/>
                <a:gd name="connsiteY5" fmla="*/ 1313521 h 1538882"/>
                <a:gd name="connsiteX6" fmla="*/ 769442 w 1538882"/>
                <a:gd name="connsiteY6" fmla="*/ 1538885 h 1538882"/>
                <a:gd name="connsiteX7" fmla="*/ 225365 w 1538882"/>
                <a:gd name="connsiteY7" fmla="*/ 1313520 h 1538882"/>
                <a:gd name="connsiteX8" fmla="*/ 1 w 1538882"/>
                <a:gd name="connsiteY8" fmla="*/ 769443 h 1538882"/>
                <a:gd name="connsiteX9" fmla="*/ 0 w 1538882"/>
                <a:gd name="connsiteY9" fmla="*/ 769441 h 153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8882" h="1538882">
                  <a:moveTo>
                    <a:pt x="0" y="769441"/>
                  </a:moveTo>
                  <a:cubicBezTo>
                    <a:pt x="0" y="565372"/>
                    <a:pt x="81066" y="369662"/>
                    <a:pt x="225365" y="225364"/>
                  </a:cubicBezTo>
                  <a:cubicBezTo>
                    <a:pt x="369663" y="81066"/>
                    <a:pt x="565374" y="0"/>
                    <a:pt x="769443" y="1"/>
                  </a:cubicBezTo>
                  <a:cubicBezTo>
                    <a:pt x="973512" y="1"/>
                    <a:pt x="1169222" y="81067"/>
                    <a:pt x="1313520" y="225366"/>
                  </a:cubicBezTo>
                  <a:cubicBezTo>
                    <a:pt x="1457818" y="369664"/>
                    <a:pt x="1538884" y="565375"/>
                    <a:pt x="1538883" y="769444"/>
                  </a:cubicBezTo>
                  <a:cubicBezTo>
                    <a:pt x="1538883" y="973513"/>
                    <a:pt x="1457817" y="1169223"/>
                    <a:pt x="1313519" y="1313521"/>
                  </a:cubicBezTo>
                  <a:cubicBezTo>
                    <a:pt x="1169221" y="1457819"/>
                    <a:pt x="973510" y="1538885"/>
                    <a:pt x="769442" y="1538885"/>
                  </a:cubicBezTo>
                  <a:cubicBezTo>
                    <a:pt x="565373" y="1538885"/>
                    <a:pt x="369663" y="1457819"/>
                    <a:pt x="225365" y="1313520"/>
                  </a:cubicBezTo>
                  <a:cubicBezTo>
                    <a:pt x="81067" y="1169222"/>
                    <a:pt x="1" y="973511"/>
                    <a:pt x="1" y="769443"/>
                  </a:cubicBezTo>
                  <a:cubicBezTo>
                    <a:pt x="1" y="769442"/>
                    <a:pt x="0" y="769442"/>
                    <a:pt x="0" y="769441"/>
                  </a:cubicBez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6004" tIns="266004" rIns="266004" bIns="266004" numCol="1" spcCol="1270" anchor="ctr" anchorCtr="0">
              <a:noAutofit/>
            </a:bodyPr>
            <a:lstStyle/>
            <a:p>
              <a:pPr algn="ctr" defTabSz="1488115">
                <a:lnSpc>
                  <a:spcPct val="90000"/>
                </a:lnSpc>
                <a:spcAft>
                  <a:spcPct val="35000"/>
                </a:spcAft>
              </a:pPr>
              <a:r>
                <a:rPr lang="zh-CN" altLang="en-US" sz="2700" dirty="0" smtClean="0">
                  <a:latin typeface="黑体" pitchFamily="49" charset="-122"/>
                  <a:ea typeface="黑体" pitchFamily="49" charset="-122"/>
                </a:rPr>
                <a:t>管理</a:t>
              </a:r>
              <a:endParaRPr lang="en-US" sz="2700" dirty="0">
                <a:latin typeface="黑体" pitchFamily="49" charset="-122"/>
                <a:ea typeface="黑体" pitchFamily="49" charset="-122"/>
              </a:endParaRPr>
            </a:p>
          </p:txBody>
        </p:sp>
        <p:sp>
          <p:nvSpPr>
            <p:cNvPr id="12" name="Freeform 11"/>
            <p:cNvSpPr/>
            <p:nvPr/>
          </p:nvSpPr>
          <p:spPr>
            <a:xfrm>
              <a:off x="4033391" y="1398406"/>
              <a:ext cx="1077217" cy="1077217"/>
            </a:xfrm>
            <a:custGeom>
              <a:avLst/>
              <a:gdLst>
                <a:gd name="connsiteX0" fmla="*/ 0 w 1077217"/>
                <a:gd name="connsiteY0" fmla="*/ 538609 h 1077217"/>
                <a:gd name="connsiteX1" fmla="*/ 157755 w 1077217"/>
                <a:gd name="connsiteY1" fmla="*/ 157755 h 1077217"/>
                <a:gd name="connsiteX2" fmla="*/ 538609 w 1077217"/>
                <a:gd name="connsiteY2" fmla="*/ 1 h 1077217"/>
                <a:gd name="connsiteX3" fmla="*/ 919463 w 1077217"/>
                <a:gd name="connsiteY3" fmla="*/ 157756 h 1077217"/>
                <a:gd name="connsiteX4" fmla="*/ 1077217 w 1077217"/>
                <a:gd name="connsiteY4" fmla="*/ 538610 h 1077217"/>
                <a:gd name="connsiteX5" fmla="*/ 919462 w 1077217"/>
                <a:gd name="connsiteY5" fmla="*/ 919464 h 1077217"/>
                <a:gd name="connsiteX6" fmla="*/ 538608 w 1077217"/>
                <a:gd name="connsiteY6" fmla="*/ 1077219 h 1077217"/>
                <a:gd name="connsiteX7" fmla="*/ 157754 w 1077217"/>
                <a:gd name="connsiteY7" fmla="*/ 919464 h 1077217"/>
                <a:gd name="connsiteX8" fmla="*/ -1 w 1077217"/>
                <a:gd name="connsiteY8" fmla="*/ 538610 h 1077217"/>
                <a:gd name="connsiteX9" fmla="*/ 0 w 1077217"/>
                <a:gd name="connsiteY9" fmla="*/ 538609 h 10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7" h="1077217">
                  <a:moveTo>
                    <a:pt x="0" y="538609"/>
                  </a:moveTo>
                  <a:cubicBezTo>
                    <a:pt x="0" y="395761"/>
                    <a:pt x="56747" y="258764"/>
                    <a:pt x="157755" y="157755"/>
                  </a:cubicBezTo>
                  <a:cubicBezTo>
                    <a:pt x="258764" y="56746"/>
                    <a:pt x="395761" y="0"/>
                    <a:pt x="538609" y="1"/>
                  </a:cubicBezTo>
                  <a:cubicBezTo>
                    <a:pt x="681457" y="1"/>
                    <a:pt x="818454" y="56748"/>
                    <a:pt x="919463" y="157756"/>
                  </a:cubicBezTo>
                  <a:cubicBezTo>
                    <a:pt x="1020472" y="258765"/>
                    <a:pt x="1077218" y="395762"/>
                    <a:pt x="1077217" y="538610"/>
                  </a:cubicBezTo>
                  <a:cubicBezTo>
                    <a:pt x="1077217" y="681458"/>
                    <a:pt x="1020471" y="818455"/>
                    <a:pt x="919462" y="919464"/>
                  </a:cubicBezTo>
                  <a:cubicBezTo>
                    <a:pt x="818453" y="1020473"/>
                    <a:pt x="681456" y="1077219"/>
                    <a:pt x="538608" y="1077219"/>
                  </a:cubicBezTo>
                  <a:cubicBezTo>
                    <a:pt x="395760" y="1077219"/>
                    <a:pt x="258763" y="1020473"/>
                    <a:pt x="157754" y="919464"/>
                  </a:cubicBezTo>
                  <a:cubicBezTo>
                    <a:pt x="56745" y="818455"/>
                    <a:pt x="-1" y="681458"/>
                    <a:pt x="-1" y="538610"/>
                  </a:cubicBezTo>
                  <a:lnTo>
                    <a:pt x="0" y="538609"/>
                  </a:ln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92045" tIns="192045" rIns="192045" bIns="192045" numCol="1" spcCol="1270" anchor="ctr" anchorCtr="0">
              <a:noAutofit/>
            </a:bodyPr>
            <a:lstStyle/>
            <a:p>
              <a:pPr algn="ctr" defTabSz="1255597">
                <a:lnSpc>
                  <a:spcPct val="90000"/>
                </a:lnSpc>
                <a:spcAft>
                  <a:spcPct val="35000"/>
                </a:spcAft>
              </a:pPr>
              <a:r>
                <a:rPr lang="zh-CN" altLang="en-US" sz="2700" dirty="0" smtClean="0">
                  <a:latin typeface="方正精楷简体" pitchFamily="2" charset="-122"/>
                  <a:ea typeface="汉鼎简楷体" pitchFamily="49" charset="-122"/>
                </a:rPr>
                <a:t>规划</a:t>
              </a:r>
              <a:endParaRPr lang="en-US" sz="2700" dirty="0">
                <a:latin typeface="方正精楷简体" pitchFamily="2" charset="-122"/>
                <a:ea typeface="汉鼎简楷体" pitchFamily="49" charset="-122"/>
              </a:endParaRPr>
            </a:p>
          </p:txBody>
        </p:sp>
        <p:sp>
          <p:nvSpPr>
            <p:cNvPr id="13" name="Freeform 12"/>
            <p:cNvSpPr/>
            <p:nvPr/>
          </p:nvSpPr>
          <p:spPr>
            <a:xfrm>
              <a:off x="5587697" y="2527676"/>
              <a:ext cx="1077217" cy="1077217"/>
            </a:xfrm>
            <a:custGeom>
              <a:avLst/>
              <a:gdLst>
                <a:gd name="connsiteX0" fmla="*/ 0 w 1077217"/>
                <a:gd name="connsiteY0" fmla="*/ 538609 h 1077217"/>
                <a:gd name="connsiteX1" fmla="*/ 157755 w 1077217"/>
                <a:gd name="connsiteY1" fmla="*/ 157755 h 1077217"/>
                <a:gd name="connsiteX2" fmla="*/ 538609 w 1077217"/>
                <a:gd name="connsiteY2" fmla="*/ 1 h 1077217"/>
                <a:gd name="connsiteX3" fmla="*/ 919463 w 1077217"/>
                <a:gd name="connsiteY3" fmla="*/ 157756 h 1077217"/>
                <a:gd name="connsiteX4" fmla="*/ 1077217 w 1077217"/>
                <a:gd name="connsiteY4" fmla="*/ 538610 h 1077217"/>
                <a:gd name="connsiteX5" fmla="*/ 919462 w 1077217"/>
                <a:gd name="connsiteY5" fmla="*/ 919464 h 1077217"/>
                <a:gd name="connsiteX6" fmla="*/ 538608 w 1077217"/>
                <a:gd name="connsiteY6" fmla="*/ 1077219 h 1077217"/>
                <a:gd name="connsiteX7" fmla="*/ 157754 w 1077217"/>
                <a:gd name="connsiteY7" fmla="*/ 919464 h 1077217"/>
                <a:gd name="connsiteX8" fmla="*/ -1 w 1077217"/>
                <a:gd name="connsiteY8" fmla="*/ 538610 h 1077217"/>
                <a:gd name="connsiteX9" fmla="*/ 0 w 1077217"/>
                <a:gd name="connsiteY9" fmla="*/ 538609 h 10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7" h="1077217">
                  <a:moveTo>
                    <a:pt x="0" y="538609"/>
                  </a:moveTo>
                  <a:cubicBezTo>
                    <a:pt x="0" y="395761"/>
                    <a:pt x="56747" y="258764"/>
                    <a:pt x="157755" y="157755"/>
                  </a:cubicBezTo>
                  <a:cubicBezTo>
                    <a:pt x="258764" y="56746"/>
                    <a:pt x="395761" y="0"/>
                    <a:pt x="538609" y="1"/>
                  </a:cubicBezTo>
                  <a:cubicBezTo>
                    <a:pt x="681457" y="1"/>
                    <a:pt x="818454" y="56748"/>
                    <a:pt x="919463" y="157756"/>
                  </a:cubicBezTo>
                  <a:cubicBezTo>
                    <a:pt x="1020472" y="258765"/>
                    <a:pt x="1077218" y="395762"/>
                    <a:pt x="1077217" y="538610"/>
                  </a:cubicBezTo>
                  <a:cubicBezTo>
                    <a:pt x="1077217" y="681458"/>
                    <a:pt x="1020471" y="818455"/>
                    <a:pt x="919462" y="919464"/>
                  </a:cubicBezTo>
                  <a:cubicBezTo>
                    <a:pt x="818453" y="1020473"/>
                    <a:pt x="681456" y="1077219"/>
                    <a:pt x="538608" y="1077219"/>
                  </a:cubicBezTo>
                  <a:cubicBezTo>
                    <a:pt x="395760" y="1077219"/>
                    <a:pt x="258763" y="1020473"/>
                    <a:pt x="157754" y="919464"/>
                  </a:cubicBezTo>
                  <a:cubicBezTo>
                    <a:pt x="56745" y="818455"/>
                    <a:pt x="-1" y="681458"/>
                    <a:pt x="-1" y="538610"/>
                  </a:cubicBezTo>
                  <a:lnTo>
                    <a:pt x="0" y="538609"/>
                  </a:lnTo>
                  <a:close/>
                </a:path>
              </a:pathLst>
            </a:custGeom>
            <a:solidFill>
              <a:schemeClr val="accent5">
                <a:lumMod val="50000"/>
              </a:schemeClr>
            </a:solidFill>
          </p:spPr>
          <p:style>
            <a:lnRef idx="2">
              <a:schemeClr val="lt1">
                <a:hueOff val="0"/>
                <a:satOff val="0"/>
                <a:lumOff val="0"/>
                <a:alphaOff val="0"/>
              </a:schemeClr>
            </a:lnRef>
            <a:fillRef idx="1">
              <a:scrgbClr r="0" g="0" b="0"/>
            </a:fillRef>
            <a:effectRef idx="0">
              <a:schemeClr val="accent2">
                <a:hueOff val="1170380"/>
                <a:satOff val="-1460"/>
                <a:lumOff val="343"/>
                <a:alphaOff val="0"/>
              </a:schemeClr>
            </a:effectRef>
            <a:fontRef idx="minor">
              <a:schemeClr val="lt1"/>
            </a:fontRef>
          </p:style>
          <p:txBody>
            <a:bodyPr spcFirstLastPara="0" vert="horz" wrap="square" lIns="192045" tIns="192045" rIns="192045" bIns="192045" numCol="1" spcCol="1270" anchor="ctr" anchorCtr="0">
              <a:noAutofit/>
            </a:bodyPr>
            <a:lstStyle/>
            <a:p>
              <a:pPr algn="ctr" defTabSz="1255597">
                <a:lnSpc>
                  <a:spcPct val="90000"/>
                </a:lnSpc>
                <a:spcAft>
                  <a:spcPct val="35000"/>
                </a:spcAft>
              </a:pPr>
              <a:r>
                <a:rPr lang="zh-CN" altLang="en-US" sz="2700" dirty="0" smtClean="0">
                  <a:latin typeface="方正精楷简体" pitchFamily="2" charset="-122"/>
                  <a:ea typeface="汉鼎简楷体" pitchFamily="49" charset="-122"/>
                </a:rPr>
                <a:t>组织</a:t>
              </a:r>
              <a:endParaRPr lang="en-US" sz="2700" dirty="0">
                <a:latin typeface="方正精楷简体" pitchFamily="2" charset="-122"/>
                <a:ea typeface="汉鼎简楷体" pitchFamily="49" charset="-122"/>
              </a:endParaRPr>
            </a:p>
          </p:txBody>
        </p:sp>
        <p:sp>
          <p:nvSpPr>
            <p:cNvPr id="14" name="Freeform 13"/>
            <p:cNvSpPr/>
            <p:nvPr/>
          </p:nvSpPr>
          <p:spPr>
            <a:xfrm>
              <a:off x="4994005" y="4354873"/>
              <a:ext cx="1077217" cy="1077217"/>
            </a:xfrm>
            <a:custGeom>
              <a:avLst/>
              <a:gdLst>
                <a:gd name="connsiteX0" fmla="*/ 0 w 1077217"/>
                <a:gd name="connsiteY0" fmla="*/ 538609 h 1077217"/>
                <a:gd name="connsiteX1" fmla="*/ 157755 w 1077217"/>
                <a:gd name="connsiteY1" fmla="*/ 157755 h 1077217"/>
                <a:gd name="connsiteX2" fmla="*/ 538609 w 1077217"/>
                <a:gd name="connsiteY2" fmla="*/ 1 h 1077217"/>
                <a:gd name="connsiteX3" fmla="*/ 919463 w 1077217"/>
                <a:gd name="connsiteY3" fmla="*/ 157756 h 1077217"/>
                <a:gd name="connsiteX4" fmla="*/ 1077217 w 1077217"/>
                <a:gd name="connsiteY4" fmla="*/ 538610 h 1077217"/>
                <a:gd name="connsiteX5" fmla="*/ 919462 w 1077217"/>
                <a:gd name="connsiteY5" fmla="*/ 919464 h 1077217"/>
                <a:gd name="connsiteX6" fmla="*/ 538608 w 1077217"/>
                <a:gd name="connsiteY6" fmla="*/ 1077219 h 1077217"/>
                <a:gd name="connsiteX7" fmla="*/ 157754 w 1077217"/>
                <a:gd name="connsiteY7" fmla="*/ 919464 h 1077217"/>
                <a:gd name="connsiteX8" fmla="*/ -1 w 1077217"/>
                <a:gd name="connsiteY8" fmla="*/ 538610 h 1077217"/>
                <a:gd name="connsiteX9" fmla="*/ 0 w 1077217"/>
                <a:gd name="connsiteY9" fmla="*/ 538609 h 10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7" h="1077217">
                  <a:moveTo>
                    <a:pt x="0" y="538609"/>
                  </a:moveTo>
                  <a:cubicBezTo>
                    <a:pt x="0" y="395761"/>
                    <a:pt x="56747" y="258764"/>
                    <a:pt x="157755" y="157755"/>
                  </a:cubicBezTo>
                  <a:cubicBezTo>
                    <a:pt x="258764" y="56746"/>
                    <a:pt x="395761" y="0"/>
                    <a:pt x="538609" y="1"/>
                  </a:cubicBezTo>
                  <a:cubicBezTo>
                    <a:pt x="681457" y="1"/>
                    <a:pt x="818454" y="56748"/>
                    <a:pt x="919463" y="157756"/>
                  </a:cubicBezTo>
                  <a:cubicBezTo>
                    <a:pt x="1020472" y="258765"/>
                    <a:pt x="1077218" y="395762"/>
                    <a:pt x="1077217" y="538610"/>
                  </a:cubicBezTo>
                  <a:cubicBezTo>
                    <a:pt x="1077217" y="681458"/>
                    <a:pt x="1020471" y="818455"/>
                    <a:pt x="919462" y="919464"/>
                  </a:cubicBezTo>
                  <a:cubicBezTo>
                    <a:pt x="818453" y="1020473"/>
                    <a:pt x="681456" y="1077219"/>
                    <a:pt x="538608" y="1077219"/>
                  </a:cubicBezTo>
                  <a:cubicBezTo>
                    <a:pt x="395760" y="1077219"/>
                    <a:pt x="258763" y="1020473"/>
                    <a:pt x="157754" y="919464"/>
                  </a:cubicBezTo>
                  <a:cubicBezTo>
                    <a:pt x="56745" y="818455"/>
                    <a:pt x="-1" y="681458"/>
                    <a:pt x="-1" y="538610"/>
                  </a:cubicBezTo>
                  <a:lnTo>
                    <a:pt x="0" y="538609"/>
                  </a:ln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2">
                <a:hueOff val="2340759"/>
                <a:satOff val="-2919"/>
                <a:lumOff val="686"/>
                <a:alphaOff val="0"/>
              </a:schemeClr>
            </a:effectRef>
            <a:fontRef idx="minor">
              <a:schemeClr val="lt1"/>
            </a:fontRef>
          </p:style>
          <p:txBody>
            <a:bodyPr spcFirstLastPara="0" vert="horz" wrap="square" lIns="192045" tIns="192045" rIns="192045" bIns="192045" numCol="1" spcCol="1270" anchor="ctr" anchorCtr="0">
              <a:noAutofit/>
            </a:bodyPr>
            <a:lstStyle/>
            <a:p>
              <a:pPr algn="ctr" defTabSz="1255597">
                <a:lnSpc>
                  <a:spcPct val="90000"/>
                </a:lnSpc>
                <a:spcAft>
                  <a:spcPct val="35000"/>
                </a:spcAft>
              </a:pPr>
              <a:r>
                <a:rPr lang="zh-CN" altLang="en-US" sz="2700" dirty="0" smtClean="0">
                  <a:latin typeface="方正精楷简体" pitchFamily="2" charset="-122"/>
                  <a:ea typeface="汉鼎简楷体" pitchFamily="49" charset="-122"/>
                </a:rPr>
                <a:t>指挥</a:t>
              </a:r>
              <a:endParaRPr lang="en-US" sz="2700" dirty="0">
                <a:latin typeface="方正精楷简体" pitchFamily="2" charset="-122"/>
                <a:ea typeface="汉鼎简楷体" pitchFamily="49" charset="-122"/>
              </a:endParaRPr>
            </a:p>
          </p:txBody>
        </p:sp>
        <p:sp>
          <p:nvSpPr>
            <p:cNvPr id="15" name="Freeform 14"/>
            <p:cNvSpPr/>
            <p:nvPr/>
          </p:nvSpPr>
          <p:spPr>
            <a:xfrm>
              <a:off x="3072776" y="4354873"/>
              <a:ext cx="1077217" cy="1077217"/>
            </a:xfrm>
            <a:custGeom>
              <a:avLst/>
              <a:gdLst>
                <a:gd name="connsiteX0" fmla="*/ 0 w 1077217"/>
                <a:gd name="connsiteY0" fmla="*/ 538609 h 1077217"/>
                <a:gd name="connsiteX1" fmla="*/ 157755 w 1077217"/>
                <a:gd name="connsiteY1" fmla="*/ 157755 h 1077217"/>
                <a:gd name="connsiteX2" fmla="*/ 538609 w 1077217"/>
                <a:gd name="connsiteY2" fmla="*/ 1 h 1077217"/>
                <a:gd name="connsiteX3" fmla="*/ 919463 w 1077217"/>
                <a:gd name="connsiteY3" fmla="*/ 157756 h 1077217"/>
                <a:gd name="connsiteX4" fmla="*/ 1077217 w 1077217"/>
                <a:gd name="connsiteY4" fmla="*/ 538610 h 1077217"/>
                <a:gd name="connsiteX5" fmla="*/ 919462 w 1077217"/>
                <a:gd name="connsiteY5" fmla="*/ 919464 h 1077217"/>
                <a:gd name="connsiteX6" fmla="*/ 538608 w 1077217"/>
                <a:gd name="connsiteY6" fmla="*/ 1077219 h 1077217"/>
                <a:gd name="connsiteX7" fmla="*/ 157754 w 1077217"/>
                <a:gd name="connsiteY7" fmla="*/ 919464 h 1077217"/>
                <a:gd name="connsiteX8" fmla="*/ -1 w 1077217"/>
                <a:gd name="connsiteY8" fmla="*/ 538610 h 1077217"/>
                <a:gd name="connsiteX9" fmla="*/ 0 w 1077217"/>
                <a:gd name="connsiteY9" fmla="*/ 538609 h 10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7" h="1077217">
                  <a:moveTo>
                    <a:pt x="0" y="538609"/>
                  </a:moveTo>
                  <a:cubicBezTo>
                    <a:pt x="0" y="395761"/>
                    <a:pt x="56747" y="258764"/>
                    <a:pt x="157755" y="157755"/>
                  </a:cubicBezTo>
                  <a:cubicBezTo>
                    <a:pt x="258764" y="56746"/>
                    <a:pt x="395761" y="0"/>
                    <a:pt x="538609" y="1"/>
                  </a:cubicBezTo>
                  <a:cubicBezTo>
                    <a:pt x="681457" y="1"/>
                    <a:pt x="818454" y="56748"/>
                    <a:pt x="919463" y="157756"/>
                  </a:cubicBezTo>
                  <a:cubicBezTo>
                    <a:pt x="1020472" y="258765"/>
                    <a:pt x="1077218" y="395762"/>
                    <a:pt x="1077217" y="538610"/>
                  </a:cubicBezTo>
                  <a:cubicBezTo>
                    <a:pt x="1077217" y="681458"/>
                    <a:pt x="1020471" y="818455"/>
                    <a:pt x="919462" y="919464"/>
                  </a:cubicBezTo>
                  <a:cubicBezTo>
                    <a:pt x="818453" y="1020473"/>
                    <a:pt x="681456" y="1077219"/>
                    <a:pt x="538608" y="1077219"/>
                  </a:cubicBezTo>
                  <a:cubicBezTo>
                    <a:pt x="395760" y="1077219"/>
                    <a:pt x="258763" y="1020473"/>
                    <a:pt x="157754" y="919464"/>
                  </a:cubicBezTo>
                  <a:cubicBezTo>
                    <a:pt x="56745" y="818455"/>
                    <a:pt x="-1" y="681458"/>
                    <a:pt x="-1" y="538610"/>
                  </a:cubicBezTo>
                  <a:lnTo>
                    <a:pt x="0" y="538609"/>
                  </a:lnTo>
                  <a:close/>
                </a:path>
              </a:pathLst>
            </a:custGeom>
            <a:solidFill>
              <a:schemeClr val="accent3">
                <a:lumMod val="50000"/>
              </a:schemeClr>
            </a:solidFill>
          </p:spPr>
          <p:style>
            <a:lnRef idx="2">
              <a:schemeClr val="lt1">
                <a:hueOff val="0"/>
                <a:satOff val="0"/>
                <a:lumOff val="0"/>
                <a:alphaOff val="0"/>
              </a:schemeClr>
            </a:lnRef>
            <a:fillRef idx="1">
              <a:scrgbClr r="0" g="0" b="0"/>
            </a:fillRef>
            <a:effectRef idx="0">
              <a:schemeClr val="accent2">
                <a:hueOff val="3511139"/>
                <a:satOff val="-4379"/>
                <a:lumOff val="1030"/>
                <a:alphaOff val="0"/>
              </a:schemeClr>
            </a:effectRef>
            <a:fontRef idx="minor">
              <a:schemeClr val="lt1"/>
            </a:fontRef>
          </p:style>
          <p:txBody>
            <a:bodyPr spcFirstLastPara="0" vert="horz" wrap="square" lIns="192045" tIns="192045" rIns="192045" bIns="192045" numCol="1" spcCol="1270" anchor="ctr" anchorCtr="0">
              <a:noAutofit/>
            </a:bodyPr>
            <a:lstStyle/>
            <a:p>
              <a:pPr algn="ctr" defTabSz="1255597">
                <a:lnSpc>
                  <a:spcPct val="90000"/>
                </a:lnSpc>
                <a:spcAft>
                  <a:spcPct val="35000"/>
                </a:spcAft>
              </a:pPr>
              <a:r>
                <a:rPr lang="zh-CN" altLang="en-US" sz="2700" dirty="0" smtClean="0">
                  <a:latin typeface="方正精楷简体" pitchFamily="2" charset="-122"/>
                  <a:ea typeface="汉鼎简楷体" pitchFamily="49" charset="-122"/>
                </a:rPr>
                <a:t>协调</a:t>
              </a:r>
              <a:endParaRPr lang="en-US" sz="2700" dirty="0">
                <a:latin typeface="方正精楷简体" pitchFamily="2" charset="-122"/>
                <a:ea typeface="汉鼎简楷体" pitchFamily="49" charset="-122"/>
              </a:endParaRPr>
            </a:p>
          </p:txBody>
        </p:sp>
        <p:sp>
          <p:nvSpPr>
            <p:cNvPr id="16" name="Freeform 15"/>
            <p:cNvSpPr/>
            <p:nvPr/>
          </p:nvSpPr>
          <p:spPr>
            <a:xfrm>
              <a:off x="2479084" y="2527676"/>
              <a:ext cx="1077217" cy="1077217"/>
            </a:xfrm>
            <a:custGeom>
              <a:avLst/>
              <a:gdLst>
                <a:gd name="connsiteX0" fmla="*/ 0 w 1077217"/>
                <a:gd name="connsiteY0" fmla="*/ 538609 h 1077217"/>
                <a:gd name="connsiteX1" fmla="*/ 157755 w 1077217"/>
                <a:gd name="connsiteY1" fmla="*/ 157755 h 1077217"/>
                <a:gd name="connsiteX2" fmla="*/ 538609 w 1077217"/>
                <a:gd name="connsiteY2" fmla="*/ 1 h 1077217"/>
                <a:gd name="connsiteX3" fmla="*/ 919463 w 1077217"/>
                <a:gd name="connsiteY3" fmla="*/ 157756 h 1077217"/>
                <a:gd name="connsiteX4" fmla="*/ 1077217 w 1077217"/>
                <a:gd name="connsiteY4" fmla="*/ 538610 h 1077217"/>
                <a:gd name="connsiteX5" fmla="*/ 919462 w 1077217"/>
                <a:gd name="connsiteY5" fmla="*/ 919464 h 1077217"/>
                <a:gd name="connsiteX6" fmla="*/ 538608 w 1077217"/>
                <a:gd name="connsiteY6" fmla="*/ 1077219 h 1077217"/>
                <a:gd name="connsiteX7" fmla="*/ 157754 w 1077217"/>
                <a:gd name="connsiteY7" fmla="*/ 919464 h 1077217"/>
                <a:gd name="connsiteX8" fmla="*/ -1 w 1077217"/>
                <a:gd name="connsiteY8" fmla="*/ 538610 h 1077217"/>
                <a:gd name="connsiteX9" fmla="*/ 0 w 1077217"/>
                <a:gd name="connsiteY9" fmla="*/ 538609 h 10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7" h="1077217">
                  <a:moveTo>
                    <a:pt x="0" y="538609"/>
                  </a:moveTo>
                  <a:cubicBezTo>
                    <a:pt x="0" y="395761"/>
                    <a:pt x="56747" y="258764"/>
                    <a:pt x="157755" y="157755"/>
                  </a:cubicBezTo>
                  <a:cubicBezTo>
                    <a:pt x="258764" y="56746"/>
                    <a:pt x="395761" y="0"/>
                    <a:pt x="538609" y="1"/>
                  </a:cubicBezTo>
                  <a:cubicBezTo>
                    <a:pt x="681457" y="1"/>
                    <a:pt x="818454" y="56748"/>
                    <a:pt x="919463" y="157756"/>
                  </a:cubicBezTo>
                  <a:cubicBezTo>
                    <a:pt x="1020472" y="258765"/>
                    <a:pt x="1077218" y="395762"/>
                    <a:pt x="1077217" y="538610"/>
                  </a:cubicBezTo>
                  <a:cubicBezTo>
                    <a:pt x="1077217" y="681458"/>
                    <a:pt x="1020471" y="818455"/>
                    <a:pt x="919462" y="919464"/>
                  </a:cubicBezTo>
                  <a:cubicBezTo>
                    <a:pt x="818453" y="1020473"/>
                    <a:pt x="681456" y="1077219"/>
                    <a:pt x="538608" y="1077219"/>
                  </a:cubicBezTo>
                  <a:cubicBezTo>
                    <a:pt x="395760" y="1077219"/>
                    <a:pt x="258763" y="1020473"/>
                    <a:pt x="157754" y="919464"/>
                  </a:cubicBezTo>
                  <a:cubicBezTo>
                    <a:pt x="56745" y="818455"/>
                    <a:pt x="-1" y="681458"/>
                    <a:pt x="-1" y="538610"/>
                  </a:cubicBezTo>
                  <a:lnTo>
                    <a:pt x="0" y="538609"/>
                  </a:ln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2">
                <a:hueOff val="4681519"/>
                <a:satOff val="-5839"/>
                <a:lumOff val="1373"/>
                <a:alphaOff val="0"/>
              </a:schemeClr>
            </a:effectRef>
            <a:fontRef idx="minor">
              <a:schemeClr val="lt1"/>
            </a:fontRef>
          </p:style>
          <p:txBody>
            <a:bodyPr spcFirstLastPara="0" vert="horz" wrap="square" lIns="192045" tIns="192045" rIns="192045" bIns="192045" numCol="1" spcCol="1270" anchor="ctr" anchorCtr="0">
              <a:noAutofit/>
            </a:bodyPr>
            <a:lstStyle/>
            <a:p>
              <a:pPr algn="ctr" defTabSz="1255597">
                <a:lnSpc>
                  <a:spcPct val="90000"/>
                </a:lnSpc>
                <a:spcAft>
                  <a:spcPct val="35000"/>
                </a:spcAft>
              </a:pPr>
              <a:r>
                <a:rPr lang="zh-CN" altLang="en-US" sz="2700" dirty="0" smtClean="0">
                  <a:latin typeface="方正精楷简体" pitchFamily="2" charset="-122"/>
                  <a:ea typeface="汉鼎简楷体" pitchFamily="49" charset="-122"/>
                </a:rPr>
                <a:t>控制</a:t>
              </a:r>
              <a:endParaRPr lang="en-US" sz="2700" dirty="0">
                <a:latin typeface="方正精楷简体" pitchFamily="2" charset="-122"/>
                <a:ea typeface="汉鼎简楷体" pitchFamily="49" charset="-122"/>
              </a:endParaRPr>
            </a:p>
          </p:txBody>
        </p:sp>
      </p:grpSp>
      <p:sp>
        <p:nvSpPr>
          <p:cNvPr id="17" name="Content Placeholder 2"/>
          <p:cNvSpPr txBox="1">
            <a:spLocks/>
          </p:cNvSpPr>
          <p:nvPr/>
        </p:nvSpPr>
        <p:spPr bwMode="auto">
          <a:xfrm>
            <a:off x="7215254" y="2204866"/>
            <a:ext cx="2418269" cy="3744415"/>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defRPr/>
            </a:pPr>
            <a:r>
              <a:rPr lang="zh-CN" altLang="en-US" sz="2900" kern="0" dirty="0" smtClean="0">
                <a:latin typeface="+mn-lt"/>
                <a:ea typeface="文鼎CS长美黑" pitchFamily="49" charset="-122"/>
              </a:rPr>
              <a:t>其他职能：</a:t>
            </a:r>
            <a:endParaRPr lang="en-US" altLang="zh-CN" sz="2900" kern="0" dirty="0" smtClean="0">
              <a:latin typeface="+mn-lt"/>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激励</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人事</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信息沟通</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资源整合</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决策</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zh-CN" altLang="en-US" sz="2700" dirty="0" smtClean="0">
                <a:solidFill>
                  <a:srgbClr val="0000FF"/>
                </a:solidFill>
                <a:ea typeface="文鼎CS长美黑" pitchFamily="49" charset="-122"/>
              </a:rPr>
              <a:t>创新</a:t>
            </a:r>
            <a:endParaRPr lang="en-US" altLang="zh-CN" sz="2700" dirty="0" smtClean="0">
              <a:solidFill>
                <a:srgbClr val="0000FF"/>
              </a:solidFill>
              <a:ea typeface="文鼎CS长美黑" pitchFamily="49" charset="-122"/>
            </a:endParaRPr>
          </a:p>
          <a:p>
            <a:pPr marL="491609" indent="-491609" eaLnBrk="0" hangingPunct="0">
              <a:spcBef>
                <a:spcPct val="20000"/>
              </a:spcBef>
              <a:buClr>
                <a:srgbClr val="C00000"/>
              </a:buClr>
              <a:buSzPct val="100000"/>
              <a:buFont typeface="文鼎CS长美黑" pitchFamily="49" charset="-122"/>
              <a:buChar char="※"/>
            </a:pPr>
            <a:r>
              <a:rPr lang="en-US" altLang="zh-CN" sz="2700" kern="0" dirty="0" smtClean="0">
                <a:solidFill>
                  <a:srgbClr val="0000FF"/>
                </a:solidFill>
                <a:latin typeface="+mn-lt"/>
                <a:ea typeface="文鼎CS长美黑" pitchFamily="49" charset="-122"/>
              </a:rPr>
              <a:t> …</a:t>
            </a:r>
            <a:endParaRPr lang="zh-CN" altLang="en-US" sz="2700" kern="0" dirty="0">
              <a:solidFill>
                <a:srgbClr val="0000FF"/>
              </a:solidFill>
              <a:latin typeface="+mn-lt"/>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项目为什么需要规划？</a:t>
            </a:r>
            <a:endParaRPr lang="zh-CN" altLang="en-US" dirty="0"/>
          </a:p>
        </p:txBody>
      </p:sp>
      <p:sp>
        <p:nvSpPr>
          <p:cNvPr id="3" name="Content Placeholder 2"/>
          <p:cNvSpPr>
            <a:spLocks noGrp="1"/>
          </p:cNvSpPr>
          <p:nvPr>
            <p:ph idx="1"/>
          </p:nvPr>
        </p:nvSpPr>
        <p:spPr>
          <a:xfrm>
            <a:off x="386922" y="3501008"/>
            <a:ext cx="3559994" cy="2379684"/>
          </a:xfrm>
        </p:spPr>
        <p:txBody>
          <a:bodyPr/>
          <a:lstStyle/>
          <a:p>
            <a:r>
              <a:rPr lang="zh-CN" altLang="en-US" sz="2900" dirty="0" smtClean="0"/>
              <a:t>规划有助于</a:t>
            </a:r>
            <a:endParaRPr lang="en-US" altLang="zh-CN" sz="2900" dirty="0" smtClean="0"/>
          </a:p>
          <a:p>
            <a:pPr lvl="1"/>
            <a:r>
              <a:rPr lang="zh-CN" altLang="en-US" sz="2500" dirty="0" smtClean="0"/>
              <a:t>改善项目进程</a:t>
            </a:r>
            <a:endParaRPr lang="en-US" altLang="zh-CN" sz="2500" dirty="0" smtClean="0"/>
          </a:p>
          <a:p>
            <a:pPr lvl="1"/>
            <a:r>
              <a:rPr lang="zh-CN" altLang="en-US" sz="2500" dirty="0" smtClean="0"/>
              <a:t>降低实施难度</a:t>
            </a:r>
            <a:r>
              <a:rPr lang="en-US" altLang="zh-CN" sz="2500" dirty="0" smtClean="0"/>
              <a:t/>
            </a:r>
            <a:br>
              <a:rPr lang="en-US" altLang="zh-CN" sz="2500" dirty="0" smtClean="0"/>
            </a:br>
            <a:r>
              <a:rPr lang="zh-CN" altLang="en-US" sz="2500" dirty="0" smtClean="0"/>
              <a:t>和风险</a:t>
            </a:r>
            <a:endParaRPr lang="en-US" altLang="zh-CN" sz="2500" dirty="0" smtClean="0"/>
          </a:p>
          <a:p>
            <a:pPr lvl="1"/>
            <a:r>
              <a:rPr lang="zh-CN" altLang="en-US" sz="2500" dirty="0" smtClean="0"/>
              <a:t>提高产品质量</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40</a:t>
            </a:fld>
            <a:endParaRPr lang="zh-CN" altLang="en-US" dirty="0"/>
          </a:p>
        </p:txBody>
      </p:sp>
      <p:grpSp>
        <p:nvGrpSpPr>
          <p:cNvPr id="14" name="Group 13"/>
          <p:cNvGrpSpPr/>
          <p:nvPr/>
        </p:nvGrpSpPr>
        <p:grpSpPr>
          <a:xfrm>
            <a:off x="4520953" y="3429001"/>
            <a:ext cx="5307692" cy="2822990"/>
            <a:chOff x="4220793" y="3071810"/>
            <a:chExt cx="4851801" cy="3215587"/>
          </a:xfrm>
        </p:grpSpPr>
        <p:sp>
          <p:nvSpPr>
            <p:cNvPr id="5" name="Rectangle 4"/>
            <p:cNvSpPr/>
            <p:nvPr/>
          </p:nvSpPr>
          <p:spPr>
            <a:xfrm>
              <a:off x="4324023" y="5552455"/>
              <a:ext cx="4542111" cy="183752"/>
            </a:xfrm>
            <a:prstGeom prst="rect">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endParaRPr lang="zh-CN" altLang="en-US" sz="5600" dirty="0"/>
            </a:p>
          </p:txBody>
        </p:sp>
        <p:sp>
          <p:nvSpPr>
            <p:cNvPr id="6" name="Isosceles Triangle 5"/>
            <p:cNvSpPr/>
            <p:nvPr/>
          </p:nvSpPr>
          <p:spPr>
            <a:xfrm>
              <a:off x="6233775" y="5736207"/>
              <a:ext cx="722608" cy="459379"/>
            </a:xfrm>
            <a:prstGeom prst="triangle">
              <a:avLst/>
            </a:prstGeom>
          </p:spPr>
          <p:style>
            <a:lnRef idx="2">
              <a:schemeClr val="dk1">
                <a:shade val="50000"/>
              </a:schemeClr>
            </a:lnRef>
            <a:fillRef idx="1">
              <a:schemeClr val="dk1"/>
            </a:fillRef>
            <a:effectRef idx="0">
              <a:schemeClr val="dk1"/>
            </a:effectRef>
            <a:fontRef idx="minor">
              <a:schemeClr val="lt1"/>
            </a:fontRef>
          </p:style>
          <p:txBody>
            <a:bodyPr lIns="37253" tIns="18626" rIns="37253" bIns="18626" rtlCol="0" anchor="ctr"/>
            <a:lstStyle/>
            <a:p>
              <a:pPr algn="ctr"/>
              <a:endParaRPr lang="zh-CN" altLang="en-US" sz="5600" dirty="0"/>
            </a:p>
          </p:txBody>
        </p:sp>
        <p:sp>
          <p:nvSpPr>
            <p:cNvPr id="7" name="Oval 6"/>
            <p:cNvSpPr/>
            <p:nvPr/>
          </p:nvSpPr>
          <p:spPr>
            <a:xfrm>
              <a:off x="4220793" y="4725573"/>
              <a:ext cx="1548447" cy="826882"/>
            </a:xfrm>
            <a:prstGeom prst="ellipse">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2900" dirty="0" smtClean="0">
                  <a:latin typeface="方正精楷简体" pitchFamily="2" charset="-122"/>
                  <a:ea typeface="方正精楷简体" pitchFamily="2" charset="-122"/>
                </a:rPr>
                <a:t>时间</a:t>
              </a:r>
              <a:endParaRPr lang="zh-CN" altLang="en-US" sz="2900" dirty="0">
                <a:latin typeface="方正精楷简体" pitchFamily="2" charset="-122"/>
                <a:ea typeface="方正精楷简体" pitchFamily="2" charset="-122"/>
              </a:endParaRPr>
            </a:p>
          </p:txBody>
        </p:sp>
        <p:sp>
          <p:nvSpPr>
            <p:cNvPr id="8" name="Oval 7"/>
            <p:cNvSpPr/>
            <p:nvPr/>
          </p:nvSpPr>
          <p:spPr>
            <a:xfrm>
              <a:off x="4220793" y="3898691"/>
              <a:ext cx="1548447" cy="826882"/>
            </a:xfrm>
            <a:prstGeom prst="ellipse">
              <a:avLst/>
            </a:prstGeom>
            <a:solidFill>
              <a:srgbClr val="644C00"/>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2900" dirty="0" smtClean="0">
                  <a:latin typeface="方正精楷简体" pitchFamily="2" charset="-122"/>
                  <a:ea typeface="方正精楷简体" pitchFamily="2" charset="-122"/>
                </a:rPr>
                <a:t>成本</a:t>
              </a:r>
              <a:endParaRPr lang="zh-CN" altLang="en-US" sz="2900" dirty="0">
                <a:latin typeface="方正精楷简体" pitchFamily="2" charset="-122"/>
                <a:ea typeface="方正精楷简体" pitchFamily="2" charset="-122"/>
              </a:endParaRPr>
            </a:p>
          </p:txBody>
        </p:sp>
        <p:sp>
          <p:nvSpPr>
            <p:cNvPr id="9" name="Oval 8"/>
            <p:cNvSpPr/>
            <p:nvPr/>
          </p:nvSpPr>
          <p:spPr>
            <a:xfrm>
              <a:off x="7524147" y="4725573"/>
              <a:ext cx="1548447" cy="826882"/>
            </a:xfrm>
            <a:prstGeom prst="ellipse">
              <a:avLst/>
            </a:prstGeom>
            <a:solidFill>
              <a:srgbClr val="C00000"/>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2900" dirty="0" smtClean="0">
                  <a:latin typeface="方正精楷简体" pitchFamily="2" charset="-122"/>
                  <a:ea typeface="方正精楷简体" pitchFamily="2" charset="-122"/>
                </a:rPr>
                <a:t>质量</a:t>
              </a:r>
              <a:endParaRPr lang="zh-CN" altLang="en-US" sz="2900" dirty="0">
                <a:latin typeface="方正精楷简体" pitchFamily="2" charset="-122"/>
                <a:ea typeface="方正精楷简体" pitchFamily="2" charset="-122"/>
              </a:endParaRPr>
            </a:p>
          </p:txBody>
        </p:sp>
        <p:sp>
          <p:nvSpPr>
            <p:cNvPr id="10" name="Oval 9"/>
            <p:cNvSpPr/>
            <p:nvPr/>
          </p:nvSpPr>
          <p:spPr>
            <a:xfrm>
              <a:off x="4220793" y="3071810"/>
              <a:ext cx="1548447" cy="826882"/>
            </a:xfrm>
            <a:prstGeom prst="ellipse">
              <a:avLst/>
            </a:prstGeom>
            <a:solidFill>
              <a:srgbClr val="00421E"/>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2900" dirty="0" smtClean="0">
                  <a:latin typeface="方正精楷简体" pitchFamily="2" charset="-122"/>
                  <a:ea typeface="方正精楷简体" pitchFamily="2" charset="-122"/>
                </a:rPr>
                <a:t>资源</a:t>
              </a:r>
              <a:endParaRPr lang="zh-CN" altLang="en-US" sz="2900" dirty="0">
                <a:latin typeface="方正精楷简体" pitchFamily="2" charset="-122"/>
                <a:ea typeface="方正精楷简体" pitchFamily="2" charset="-122"/>
              </a:endParaRPr>
            </a:p>
          </p:txBody>
        </p:sp>
        <p:sp>
          <p:nvSpPr>
            <p:cNvPr id="11" name="Oval 10"/>
            <p:cNvSpPr/>
            <p:nvPr/>
          </p:nvSpPr>
          <p:spPr>
            <a:xfrm>
              <a:off x="7524147" y="3898691"/>
              <a:ext cx="1548447" cy="82688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lIns="37253" tIns="18626" rIns="37253" bIns="18626" rtlCol="0" anchor="ctr"/>
            <a:lstStyle/>
            <a:p>
              <a:pPr algn="ctr"/>
              <a:r>
                <a:rPr lang="zh-CN" altLang="en-US" sz="2900" dirty="0" smtClean="0">
                  <a:latin typeface="方正精楷简体" pitchFamily="2" charset="-122"/>
                  <a:ea typeface="方正精楷简体" pitchFamily="2" charset="-122"/>
                </a:rPr>
                <a:t>功能</a:t>
              </a:r>
              <a:endParaRPr lang="zh-CN" altLang="en-US" sz="2900" dirty="0">
                <a:latin typeface="方正精楷简体" pitchFamily="2" charset="-122"/>
                <a:ea typeface="方正精楷简体" pitchFamily="2" charset="-122"/>
              </a:endParaRPr>
            </a:p>
          </p:txBody>
        </p:sp>
        <p:sp>
          <p:nvSpPr>
            <p:cNvPr id="12" name="TextBox 11"/>
            <p:cNvSpPr txBox="1"/>
            <p:nvPr/>
          </p:nvSpPr>
          <p:spPr>
            <a:xfrm>
              <a:off x="4427253" y="5736207"/>
              <a:ext cx="748679" cy="551188"/>
            </a:xfrm>
            <a:prstGeom prst="rect">
              <a:avLst/>
            </a:prstGeom>
            <a:noFill/>
          </p:spPr>
          <p:txBody>
            <a:bodyPr wrap="none" lIns="37253" tIns="18626" rIns="37253" bIns="18626" rtlCol="0">
              <a:spAutoFit/>
            </a:bodyPr>
            <a:lstStyle/>
            <a:p>
              <a:r>
                <a:rPr lang="zh-CN" altLang="en-US" sz="2900" dirty="0" smtClean="0">
                  <a:latin typeface="黑体" pitchFamily="49" charset="-122"/>
                  <a:ea typeface="黑体" pitchFamily="49" charset="-122"/>
                </a:rPr>
                <a:t>项目</a:t>
              </a:r>
              <a:endParaRPr lang="zh-CN" altLang="en-US" sz="2900" dirty="0">
                <a:latin typeface="黑体" pitchFamily="49" charset="-122"/>
                <a:ea typeface="黑体" pitchFamily="49" charset="-122"/>
              </a:endParaRPr>
            </a:p>
          </p:txBody>
        </p:sp>
        <p:sp>
          <p:nvSpPr>
            <p:cNvPr id="13" name="TextBox 12"/>
            <p:cNvSpPr txBox="1"/>
            <p:nvPr/>
          </p:nvSpPr>
          <p:spPr>
            <a:xfrm>
              <a:off x="7813026" y="5736209"/>
              <a:ext cx="748679" cy="551188"/>
            </a:xfrm>
            <a:prstGeom prst="rect">
              <a:avLst/>
            </a:prstGeom>
            <a:noFill/>
          </p:spPr>
          <p:txBody>
            <a:bodyPr wrap="none" lIns="37253" tIns="18626" rIns="37253" bIns="18626" rtlCol="0">
              <a:spAutoFit/>
            </a:bodyPr>
            <a:lstStyle/>
            <a:p>
              <a:r>
                <a:rPr lang="zh-CN" altLang="en-US" sz="2900" dirty="0" smtClean="0">
                  <a:latin typeface="黑体" pitchFamily="49" charset="-122"/>
                  <a:ea typeface="黑体" pitchFamily="49" charset="-122"/>
                </a:rPr>
                <a:t>产品</a:t>
              </a:r>
              <a:endParaRPr lang="zh-CN" altLang="en-US" sz="2900" dirty="0">
                <a:latin typeface="黑体" pitchFamily="49" charset="-122"/>
                <a:ea typeface="黑体" pitchFamily="49" charset="-122"/>
              </a:endParaRPr>
            </a:p>
          </p:txBody>
        </p:sp>
      </p:grpSp>
      <p:sp>
        <p:nvSpPr>
          <p:cNvPr id="15" name="Content Placeholder 2"/>
          <p:cNvSpPr txBox="1">
            <a:spLocks/>
          </p:cNvSpPr>
          <p:nvPr/>
        </p:nvSpPr>
        <p:spPr bwMode="auto">
          <a:xfrm>
            <a:off x="386925" y="1428738"/>
            <a:ext cx="8435636" cy="1214446"/>
          </a:xfrm>
          <a:prstGeom prst="rect">
            <a:avLst/>
          </a:prstGeom>
          <a:noFill/>
          <a:ln w="9525">
            <a:noFill/>
            <a:miter lim="800000"/>
            <a:headEnd/>
            <a:tailEnd/>
          </a:ln>
        </p:spPr>
        <p:txBody>
          <a:bodyPr vert="horz" wrap="square" lIns="95665" tIns="47832" rIns="95665" bIns="47832" numCol="1" anchor="t" anchorCtr="0" compatLnSpc="1">
            <a:prstTxWarp prst="textNoShape">
              <a:avLst/>
            </a:prstTxWarp>
          </a:bodyPr>
          <a:lstStyle/>
          <a:p>
            <a:pPr marL="491609" indent="-491609" defTabSz="956645" eaLnBrk="0" hangingPunct="0">
              <a:spcBef>
                <a:spcPct val="20000"/>
              </a:spcBef>
              <a:buClr>
                <a:srgbClr val="C00000"/>
              </a:buClr>
              <a:buSzPct val="100000"/>
              <a:buFont typeface="文鼎CS长美黑" pitchFamily="49" charset="-122"/>
              <a:buChar char="※"/>
              <a:defRPr/>
            </a:pPr>
            <a:r>
              <a:rPr lang="zh-CN" altLang="en-US" sz="2900" kern="0" dirty="0" smtClean="0">
                <a:latin typeface="+mn-lt"/>
                <a:ea typeface="文鼎CS长美黑" pitchFamily="49" charset="-122"/>
              </a:rPr>
              <a:t>软件项目需要规划。</a:t>
            </a:r>
            <a:endParaRPr lang="en-US" altLang="zh-CN" sz="2900" kern="0" dirty="0" smtClean="0">
              <a:latin typeface="+mn-lt"/>
              <a:ea typeface="文鼎CS长美黑" pitchFamily="49" charset="-122"/>
            </a:endParaRPr>
          </a:p>
          <a:p>
            <a:pPr marL="969932" lvl="1" indent="-491609" eaLnBrk="0" hangingPunct="0">
              <a:spcBef>
                <a:spcPct val="20000"/>
              </a:spcBef>
              <a:buClr>
                <a:srgbClr val="C00000"/>
              </a:buClr>
              <a:buSzPct val="90000"/>
              <a:buFont typeface="Wingdings" pitchFamily="2" charset="2"/>
              <a:buChar char="Ø"/>
            </a:pPr>
            <a:r>
              <a:rPr lang="zh-CN" altLang="en-US" sz="2900" kern="0" dirty="0" smtClean="0">
                <a:latin typeface="方正精楷简体" pitchFamily="2" charset="-122"/>
                <a:ea typeface="方正精楷简体" pitchFamily="2" charset="-122"/>
              </a:rPr>
              <a:t>均衡考虑多方的项目要素</a:t>
            </a:r>
            <a:endParaRPr lang="zh-CN" altLang="en-US" sz="2900" kern="0" dirty="0">
              <a:latin typeface="方正精楷简体" pitchFamily="2" charset="-122"/>
              <a:ea typeface="方正精楷简体" pitchFamily="2" charset="-122"/>
            </a:endParaRPr>
          </a:p>
        </p:txBody>
      </p:sp>
    </p:spTree>
  </p:cSld>
  <p:clrMapOvr>
    <a:masterClrMapping/>
  </p:clrMapOvr>
  <p:transition spd="slow">
    <p:blind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目标与产出</a:t>
            </a:r>
            <a:endParaRPr lang="zh-CN" altLang="en-US" dirty="0"/>
          </a:p>
        </p:txBody>
      </p:sp>
      <p:sp>
        <p:nvSpPr>
          <p:cNvPr id="3" name="Content Placeholder 2"/>
          <p:cNvSpPr>
            <a:spLocks noGrp="1"/>
          </p:cNvSpPr>
          <p:nvPr>
            <p:ph idx="1"/>
          </p:nvPr>
        </p:nvSpPr>
        <p:spPr>
          <a:xfrm>
            <a:off x="464313" y="1268760"/>
            <a:ext cx="9054767" cy="4968552"/>
          </a:xfrm>
        </p:spPr>
        <p:txBody>
          <a:bodyPr anchor="ctr"/>
          <a:lstStyle/>
          <a:p>
            <a:r>
              <a:rPr lang="zh-CN" altLang="en-US" sz="2900" dirty="0" smtClean="0"/>
              <a:t>目标：</a:t>
            </a:r>
            <a:endParaRPr lang="en-US" altLang="zh-CN" sz="2900" dirty="0" smtClean="0"/>
          </a:p>
          <a:p>
            <a:pPr lvl="1"/>
            <a:r>
              <a:rPr lang="zh-CN" altLang="en-US" sz="2500" dirty="0" smtClean="0">
                <a:solidFill>
                  <a:srgbClr val="0033CC"/>
                </a:solidFill>
              </a:rPr>
              <a:t>定义项目目标</a:t>
            </a:r>
            <a:r>
              <a:rPr lang="zh-CN" altLang="en-US" sz="2500" dirty="0" smtClean="0"/>
              <a:t>，涉及项目在成本、时间和质量等</a:t>
            </a:r>
            <a:r>
              <a:rPr lang="en-US" altLang="zh-CN" sz="2500" dirty="0" smtClean="0"/>
              <a:t/>
            </a:r>
            <a:br>
              <a:rPr lang="en-US" altLang="zh-CN" sz="2500" dirty="0" smtClean="0"/>
            </a:br>
            <a:r>
              <a:rPr lang="zh-CN" altLang="en-US" sz="2500" dirty="0" smtClean="0"/>
              <a:t>方面的具体目标</a:t>
            </a:r>
            <a:endParaRPr lang="en-US" altLang="zh-CN" sz="2500" dirty="0" smtClean="0"/>
          </a:p>
          <a:p>
            <a:pPr lvl="1"/>
            <a:r>
              <a:rPr lang="zh-CN" altLang="en-US" sz="2500" dirty="0" smtClean="0">
                <a:solidFill>
                  <a:srgbClr val="0033CC"/>
                </a:solidFill>
              </a:rPr>
              <a:t>定义实现目标的过程</a:t>
            </a:r>
            <a:r>
              <a:rPr lang="zh-CN" altLang="en-US" sz="2500" dirty="0" smtClean="0"/>
              <a:t>，即实现目标所需的一系列</a:t>
            </a:r>
            <a:r>
              <a:rPr lang="en-US" altLang="zh-CN" sz="2500" dirty="0" smtClean="0"/>
              <a:t/>
            </a:r>
            <a:br>
              <a:rPr lang="en-US" altLang="zh-CN" sz="2500" dirty="0" smtClean="0"/>
            </a:br>
            <a:r>
              <a:rPr lang="zh-CN" altLang="en-US" sz="2500" dirty="0" smtClean="0"/>
              <a:t>任务</a:t>
            </a:r>
            <a:r>
              <a:rPr lang="en-US" altLang="zh-CN" sz="2500" dirty="0" smtClean="0"/>
              <a:t> </a:t>
            </a:r>
            <a:r>
              <a:rPr lang="en-US" sz="2500" dirty="0" smtClean="0"/>
              <a:t>(</a:t>
            </a:r>
            <a:r>
              <a:rPr lang="zh-CN" altLang="en-US" sz="2500" dirty="0" smtClean="0"/>
              <a:t>及由谁完成</a:t>
            </a:r>
            <a:r>
              <a:rPr lang="en-US" sz="2500" dirty="0" smtClean="0"/>
              <a:t>)</a:t>
            </a:r>
          </a:p>
          <a:p>
            <a:pPr lvl="1"/>
            <a:endParaRPr lang="en-US" sz="1900" dirty="0" smtClean="0"/>
          </a:p>
          <a:p>
            <a:r>
              <a:rPr lang="zh-CN" altLang="en-US" sz="2900" dirty="0" smtClean="0"/>
              <a:t>产出：</a:t>
            </a:r>
            <a:endParaRPr lang="en-US" altLang="zh-CN" sz="2900" dirty="0" smtClean="0"/>
          </a:p>
          <a:p>
            <a:pPr lvl="1"/>
            <a:r>
              <a:rPr lang="zh-CN" altLang="en-US" sz="2500" dirty="0" smtClean="0">
                <a:solidFill>
                  <a:srgbClr val="0033CC"/>
                </a:solidFill>
              </a:rPr>
              <a:t>项目</a:t>
            </a:r>
            <a:r>
              <a:rPr lang="en-US" sz="2500" dirty="0" smtClean="0">
                <a:solidFill>
                  <a:srgbClr val="0033CC"/>
                </a:solidFill>
              </a:rPr>
              <a:t>(</a:t>
            </a:r>
            <a:r>
              <a:rPr lang="zh-CN" altLang="en-US" sz="2500" dirty="0" smtClean="0">
                <a:solidFill>
                  <a:srgbClr val="0033CC"/>
                </a:solidFill>
              </a:rPr>
              <a:t>全局</a:t>
            </a:r>
            <a:r>
              <a:rPr lang="en-US" sz="2500" dirty="0" smtClean="0">
                <a:solidFill>
                  <a:srgbClr val="0033CC"/>
                </a:solidFill>
              </a:rPr>
              <a:t>)</a:t>
            </a:r>
            <a:r>
              <a:rPr lang="zh-CN" altLang="en-US" sz="2500" dirty="0" smtClean="0">
                <a:solidFill>
                  <a:srgbClr val="0033CC"/>
                </a:solidFill>
              </a:rPr>
              <a:t>管理计划</a:t>
            </a:r>
            <a:endParaRPr lang="en-US" altLang="zh-CN" sz="2500" dirty="0" smtClean="0">
              <a:solidFill>
                <a:srgbClr val="0033CC"/>
              </a:solidFill>
            </a:endParaRPr>
          </a:p>
          <a:p>
            <a:pPr lvl="2"/>
            <a:r>
              <a:rPr lang="zh-CN" altLang="en-US" sz="2200" dirty="0" smtClean="0"/>
              <a:t>描述项目的目标、成本、工期、功能和质量态势，同时描述项目的质量管理计划、风险管理计划、项目监督计划等</a:t>
            </a:r>
            <a:endParaRPr lang="en-US" altLang="zh-CN" sz="2200" dirty="0" smtClean="0"/>
          </a:p>
          <a:p>
            <a:pPr lvl="1"/>
            <a:r>
              <a:rPr lang="zh-CN" altLang="en-US" sz="2500" dirty="0" smtClean="0">
                <a:solidFill>
                  <a:srgbClr val="0033CC"/>
                </a:solidFill>
              </a:rPr>
              <a:t>项目</a:t>
            </a:r>
            <a:r>
              <a:rPr lang="en-US" sz="2500" dirty="0" smtClean="0">
                <a:solidFill>
                  <a:srgbClr val="0033CC"/>
                </a:solidFill>
              </a:rPr>
              <a:t>(</a:t>
            </a:r>
            <a:r>
              <a:rPr lang="zh-CN" altLang="en-US" sz="2500" dirty="0" smtClean="0">
                <a:solidFill>
                  <a:srgbClr val="0033CC"/>
                </a:solidFill>
              </a:rPr>
              <a:t>详细</a:t>
            </a:r>
            <a:r>
              <a:rPr lang="en-US" sz="2500" dirty="0" smtClean="0">
                <a:solidFill>
                  <a:srgbClr val="0033CC"/>
                </a:solidFill>
              </a:rPr>
              <a:t>)</a:t>
            </a:r>
            <a:r>
              <a:rPr lang="zh-CN" altLang="en-US" sz="2500" dirty="0" smtClean="0">
                <a:solidFill>
                  <a:srgbClr val="0033CC"/>
                </a:solidFill>
              </a:rPr>
              <a:t>进程计划</a:t>
            </a:r>
            <a:endParaRPr lang="en-US" altLang="zh-CN" sz="2500" dirty="0" smtClean="0">
              <a:solidFill>
                <a:srgbClr val="0033CC"/>
              </a:solidFill>
            </a:endParaRPr>
          </a:p>
          <a:p>
            <a:pPr lvl="2"/>
            <a:r>
              <a:rPr lang="zh-CN" altLang="en-US" sz="2200" dirty="0" smtClean="0"/>
              <a:t>详细描述什么时候由谁完成什么任务</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41</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项目规划的主要活动</a:t>
            </a:r>
            <a:endParaRPr lang="zh-CN" altLang="en-US" dirty="0"/>
          </a:p>
        </p:txBody>
      </p:sp>
      <p:sp>
        <p:nvSpPr>
          <p:cNvPr id="3" name="Content Placeholder 2"/>
          <p:cNvSpPr>
            <a:spLocks noGrp="1"/>
          </p:cNvSpPr>
          <p:nvPr>
            <p:ph idx="1"/>
          </p:nvPr>
        </p:nvSpPr>
        <p:spPr/>
        <p:txBody>
          <a:bodyPr/>
          <a:lstStyle/>
          <a:p>
            <a:r>
              <a:rPr lang="zh-CN" altLang="en-US" sz="2900" dirty="0" smtClean="0"/>
              <a:t>项目估算</a:t>
            </a:r>
            <a:endParaRPr lang="en-US" altLang="zh-CN" sz="2900" dirty="0" smtClean="0"/>
          </a:p>
          <a:p>
            <a:r>
              <a:rPr lang="zh-CN" altLang="en-US" sz="2900" dirty="0" smtClean="0"/>
              <a:t>进程规划</a:t>
            </a:r>
            <a:endParaRPr lang="en-US" altLang="zh-CN" sz="2900" dirty="0" smtClean="0"/>
          </a:p>
          <a:p>
            <a:r>
              <a:rPr lang="zh-CN" altLang="en-US" sz="2900" dirty="0" smtClean="0"/>
              <a:t>风险管理规划</a:t>
            </a:r>
            <a:endParaRPr lang="en-US" altLang="zh-CN" sz="2900" dirty="0" smtClean="0"/>
          </a:p>
          <a:p>
            <a:r>
              <a:rPr lang="zh-CN" altLang="en-US" sz="2900" dirty="0" smtClean="0"/>
              <a:t>质量管理规划</a:t>
            </a:r>
            <a:endParaRPr lang="en-US" altLang="zh-CN" sz="2900" dirty="0" smtClean="0"/>
          </a:p>
          <a:p>
            <a:r>
              <a:rPr lang="zh-CN" altLang="en-US" sz="2900" dirty="0" smtClean="0"/>
              <a:t>项目监督规划</a:t>
            </a:r>
            <a:endParaRPr lang="en-US" altLang="zh-CN" sz="2900" dirty="0" smtClean="0"/>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42</a:t>
            </a:fld>
            <a:endParaRPr lang="zh-CN" altLang="en-US" dirty="0"/>
          </a:p>
        </p:txBody>
      </p:sp>
      <p:pic>
        <p:nvPicPr>
          <p:cNvPr id="6" name="Picture 1" descr="D:\SECBOK\Content\Figures\ToonDoSth.png"/>
          <p:cNvPicPr>
            <a:picLocks noChangeAspect="1" noChangeArrowheads="1"/>
          </p:cNvPicPr>
          <p:nvPr/>
        </p:nvPicPr>
        <p:blipFill>
          <a:blip r:embed="rId2"/>
          <a:srcRect/>
          <a:stretch>
            <a:fillRect/>
          </a:stretch>
        </p:blipFill>
        <p:spPr bwMode="auto">
          <a:xfrm>
            <a:off x="6066592" y="4357694"/>
            <a:ext cx="3226655" cy="1997071"/>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项目规划与需求工程</a:t>
            </a:r>
            <a:endParaRPr lang="zh-CN" altLang="en-US" dirty="0"/>
          </a:p>
        </p:txBody>
      </p:sp>
      <p:sp>
        <p:nvSpPr>
          <p:cNvPr id="3" name="Content Placeholder 2"/>
          <p:cNvSpPr>
            <a:spLocks noGrp="1"/>
          </p:cNvSpPr>
          <p:nvPr>
            <p:ph idx="1"/>
          </p:nvPr>
        </p:nvSpPr>
        <p:spPr>
          <a:xfrm>
            <a:off x="232140" y="1268760"/>
            <a:ext cx="8667750" cy="4968552"/>
          </a:xfrm>
        </p:spPr>
        <p:txBody>
          <a:bodyPr/>
          <a:lstStyle/>
          <a:p>
            <a:r>
              <a:rPr lang="zh-CN" altLang="en-US" sz="2900" dirty="0" smtClean="0"/>
              <a:t>项目规划离不开产品需求。</a:t>
            </a:r>
            <a:endParaRPr lang="en-US" altLang="zh-CN" sz="2900" dirty="0" smtClean="0"/>
          </a:p>
          <a:p>
            <a:pPr lvl="1"/>
            <a:r>
              <a:rPr lang="zh-CN" altLang="en-US" sz="2500" dirty="0" smtClean="0"/>
              <a:t>工作量估算必须基于产品需求</a:t>
            </a:r>
            <a:endParaRPr lang="en-US" altLang="zh-CN" sz="2500" dirty="0" smtClean="0"/>
          </a:p>
          <a:p>
            <a:pPr lvl="1"/>
            <a:r>
              <a:rPr lang="zh-CN" altLang="en-US" sz="2500" dirty="0" smtClean="0"/>
              <a:t>工作分解结构</a:t>
            </a:r>
            <a:r>
              <a:rPr lang="en-US" sz="2500" dirty="0" smtClean="0"/>
              <a:t>(WBS)</a:t>
            </a:r>
            <a:r>
              <a:rPr lang="zh-CN" altLang="en-US" sz="2500" dirty="0" smtClean="0"/>
              <a:t>定义必须基于需求</a:t>
            </a:r>
            <a:endParaRPr lang="en-US" sz="2500" dirty="0" smtClean="0"/>
          </a:p>
          <a:p>
            <a:pPr lvl="1"/>
            <a:r>
              <a:rPr lang="zh-CN" altLang="en-US" sz="2500" dirty="0" smtClean="0"/>
              <a:t>风险管理规划必须基于需求</a:t>
            </a:r>
            <a:endParaRPr lang="en-US" altLang="zh-CN" sz="2500" dirty="0" smtClean="0"/>
          </a:p>
          <a:p>
            <a:pPr lvl="1"/>
            <a:r>
              <a:rPr lang="zh-CN" altLang="en-US" sz="2500" dirty="0" smtClean="0"/>
              <a:t>质量管理规划必须基于需求</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43</a:t>
            </a:fld>
            <a:endParaRPr lang="zh-CN" altLang="en-US" dirty="0"/>
          </a:p>
        </p:txBody>
      </p:sp>
      <p:grpSp>
        <p:nvGrpSpPr>
          <p:cNvPr id="5" name="Group 4"/>
          <p:cNvGrpSpPr/>
          <p:nvPr/>
        </p:nvGrpSpPr>
        <p:grpSpPr>
          <a:xfrm>
            <a:off x="4875616" y="2786068"/>
            <a:ext cx="4488688" cy="3610527"/>
            <a:chOff x="2325547" y="2068727"/>
            <a:chExt cx="3425607" cy="3581683"/>
          </a:xfrm>
        </p:grpSpPr>
        <p:sp>
          <p:nvSpPr>
            <p:cNvPr id="6" name="Down Arrow 5"/>
            <p:cNvSpPr/>
            <p:nvPr/>
          </p:nvSpPr>
          <p:spPr>
            <a:xfrm>
              <a:off x="3833597" y="2571744"/>
              <a:ext cx="500066" cy="35719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800" dirty="0"/>
            </a:p>
          </p:txBody>
        </p:sp>
        <p:sp>
          <p:nvSpPr>
            <p:cNvPr id="7" name="Down Arrow 6"/>
            <p:cNvSpPr/>
            <p:nvPr/>
          </p:nvSpPr>
          <p:spPr>
            <a:xfrm>
              <a:off x="3857620" y="4786322"/>
              <a:ext cx="500066" cy="42862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800" dirty="0"/>
            </a:p>
          </p:txBody>
        </p:sp>
        <p:sp>
          <p:nvSpPr>
            <p:cNvPr id="8" name="Rectangle 7"/>
            <p:cNvSpPr/>
            <p:nvPr/>
          </p:nvSpPr>
          <p:spPr>
            <a:xfrm>
              <a:off x="2325547" y="2928934"/>
              <a:ext cx="3425607" cy="1928826"/>
            </a:xfrm>
            <a:prstGeom prst="rect">
              <a:avLst/>
            </a:prstGeom>
            <a:solidFill>
              <a:schemeClr val="bg1"/>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800" dirty="0"/>
            </a:p>
          </p:txBody>
        </p:sp>
        <p:sp>
          <p:nvSpPr>
            <p:cNvPr id="9" name="Isosceles Triangle 8"/>
            <p:cNvSpPr/>
            <p:nvPr/>
          </p:nvSpPr>
          <p:spPr>
            <a:xfrm>
              <a:off x="2571736" y="3286124"/>
              <a:ext cx="2143140" cy="1428760"/>
            </a:xfrm>
            <a:prstGeom prst="triangle">
              <a:avLst/>
            </a:prstGeom>
            <a:solidFill>
              <a:schemeClr val="tx1"/>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2800" dirty="0"/>
            </a:p>
          </p:txBody>
        </p:sp>
        <p:sp>
          <p:nvSpPr>
            <p:cNvPr id="10" name="Isosceles Triangle 9"/>
            <p:cNvSpPr/>
            <p:nvPr/>
          </p:nvSpPr>
          <p:spPr>
            <a:xfrm>
              <a:off x="3929058" y="3000372"/>
              <a:ext cx="1500198" cy="1714512"/>
            </a:xfrm>
            <a:prstGeom prst="triangle">
              <a:avLst/>
            </a:prstGeom>
            <a:solidFill>
              <a:schemeClr val="accent2">
                <a:lumMod val="50000"/>
                <a:alpha val="9098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2800" dirty="0"/>
            </a:p>
          </p:txBody>
        </p:sp>
        <p:sp>
          <p:nvSpPr>
            <p:cNvPr id="11" name="TextBox 10"/>
            <p:cNvSpPr txBox="1"/>
            <p:nvPr/>
          </p:nvSpPr>
          <p:spPr>
            <a:xfrm>
              <a:off x="2392434" y="2886014"/>
              <a:ext cx="1119614" cy="473243"/>
            </a:xfrm>
            <a:prstGeom prst="rect">
              <a:avLst/>
            </a:prstGeom>
            <a:noFill/>
          </p:spPr>
          <p:txBody>
            <a:bodyPr wrap="none" rtlCol="0">
              <a:spAutoFit/>
            </a:bodyPr>
            <a:lstStyle/>
            <a:p>
              <a:r>
                <a:rPr lang="zh-CN" altLang="en-US" sz="2500" dirty="0" smtClean="0">
                  <a:latin typeface="黑体" pitchFamily="49" charset="-122"/>
                  <a:ea typeface="黑体" pitchFamily="49" charset="-122"/>
                </a:rPr>
                <a:t>项目初期</a:t>
              </a:r>
              <a:endParaRPr lang="zh-CN" altLang="en-US" sz="2500" dirty="0">
                <a:latin typeface="黑体" pitchFamily="49" charset="-122"/>
                <a:ea typeface="黑体" pitchFamily="49" charset="-122"/>
              </a:endParaRPr>
            </a:p>
          </p:txBody>
        </p:sp>
        <p:sp>
          <p:nvSpPr>
            <p:cNvPr id="12" name="TextBox 11"/>
            <p:cNvSpPr txBox="1"/>
            <p:nvPr/>
          </p:nvSpPr>
          <p:spPr>
            <a:xfrm>
              <a:off x="3447730" y="2068727"/>
              <a:ext cx="1358431" cy="519040"/>
            </a:xfrm>
            <a:prstGeom prst="rect">
              <a:avLst/>
            </a:prstGeom>
            <a:noFill/>
          </p:spPr>
          <p:txBody>
            <a:bodyPr wrap="square" rtlCol="0">
              <a:spAutoFit/>
            </a:bodyPr>
            <a:lstStyle/>
            <a:p>
              <a:r>
                <a:rPr lang="zh-CN" altLang="en-US" sz="2800" dirty="0" smtClean="0">
                  <a:latin typeface="黑体" pitchFamily="49" charset="-122"/>
                  <a:ea typeface="黑体" pitchFamily="49" charset="-122"/>
                </a:rPr>
                <a:t>项目启动</a:t>
              </a:r>
              <a:endParaRPr lang="zh-CN" altLang="en-US" sz="2800" dirty="0">
                <a:latin typeface="黑体" pitchFamily="49" charset="-122"/>
                <a:ea typeface="黑体" pitchFamily="49" charset="-122"/>
              </a:endParaRPr>
            </a:p>
          </p:txBody>
        </p:sp>
        <p:sp>
          <p:nvSpPr>
            <p:cNvPr id="13" name="TextBox 12"/>
            <p:cNvSpPr txBox="1"/>
            <p:nvPr/>
          </p:nvSpPr>
          <p:spPr>
            <a:xfrm>
              <a:off x="2620858" y="5131370"/>
              <a:ext cx="2607214" cy="519040"/>
            </a:xfrm>
            <a:prstGeom prst="rect">
              <a:avLst/>
            </a:prstGeom>
            <a:noFill/>
          </p:spPr>
          <p:txBody>
            <a:bodyPr wrap="none" rtlCol="0">
              <a:spAutoFit/>
            </a:bodyPr>
            <a:lstStyle/>
            <a:p>
              <a:r>
                <a:rPr lang="zh-CN" altLang="en-US" sz="2800" dirty="0" smtClean="0">
                  <a:latin typeface="黑体" pitchFamily="49" charset="-122"/>
                  <a:ea typeface="黑体" pitchFamily="49" charset="-122"/>
                </a:rPr>
                <a:t>项目计划、需求描述</a:t>
              </a:r>
              <a:endParaRPr lang="zh-CN" altLang="en-US" sz="2800" dirty="0">
                <a:latin typeface="黑体" pitchFamily="49" charset="-122"/>
                <a:ea typeface="黑体" pitchFamily="49" charset="-122"/>
              </a:endParaRPr>
            </a:p>
          </p:txBody>
        </p:sp>
        <p:sp>
          <p:nvSpPr>
            <p:cNvPr id="14" name="TextBox 13"/>
            <p:cNvSpPr txBox="1"/>
            <p:nvPr/>
          </p:nvSpPr>
          <p:spPr>
            <a:xfrm>
              <a:off x="3282727" y="3782801"/>
              <a:ext cx="688993" cy="946485"/>
            </a:xfrm>
            <a:prstGeom prst="rect">
              <a:avLst/>
            </a:prstGeom>
            <a:noFill/>
          </p:spPr>
          <p:txBody>
            <a:bodyPr wrap="none" rtlCol="0">
              <a:spAutoFit/>
            </a:bodyPr>
            <a:lstStyle/>
            <a:p>
              <a:r>
                <a:rPr lang="zh-CN" altLang="en-US" sz="2800" dirty="0" smtClean="0">
                  <a:solidFill>
                    <a:srgbClr val="FFFF00"/>
                  </a:solidFill>
                  <a:latin typeface="微软雅黑" pitchFamily="34" charset="-122"/>
                  <a:ea typeface="微软雅黑" pitchFamily="34" charset="-122"/>
                </a:rPr>
                <a:t>项目</a:t>
              </a:r>
              <a:r>
                <a:rPr lang="en-US" altLang="zh-CN" sz="2800" dirty="0" smtClean="0">
                  <a:solidFill>
                    <a:srgbClr val="FFFF00"/>
                  </a:solidFill>
                  <a:latin typeface="微软雅黑" pitchFamily="34" charset="-122"/>
                  <a:ea typeface="微软雅黑" pitchFamily="34" charset="-122"/>
                </a:rPr>
                <a:t/>
              </a:r>
              <a:br>
                <a:rPr lang="en-US" altLang="zh-CN" sz="2800" dirty="0" smtClean="0">
                  <a:solidFill>
                    <a:srgbClr val="FFFF00"/>
                  </a:solidFill>
                  <a:latin typeface="微软雅黑" pitchFamily="34" charset="-122"/>
                  <a:ea typeface="微软雅黑" pitchFamily="34" charset="-122"/>
                </a:rPr>
              </a:br>
              <a:r>
                <a:rPr lang="zh-CN" altLang="en-US" sz="2800" dirty="0" smtClean="0">
                  <a:solidFill>
                    <a:srgbClr val="FFFF00"/>
                  </a:solidFill>
                  <a:latin typeface="微软雅黑" pitchFamily="34" charset="-122"/>
                  <a:ea typeface="微软雅黑" pitchFamily="34" charset="-122"/>
                </a:rPr>
                <a:t>规划</a:t>
              </a:r>
              <a:endParaRPr lang="zh-CN" altLang="en-US" sz="2800" dirty="0">
                <a:solidFill>
                  <a:srgbClr val="FFFF00"/>
                </a:solidFill>
                <a:latin typeface="微软雅黑" pitchFamily="34" charset="-122"/>
                <a:ea typeface="微软雅黑" pitchFamily="34" charset="-122"/>
              </a:endParaRPr>
            </a:p>
          </p:txBody>
        </p:sp>
        <p:sp>
          <p:nvSpPr>
            <p:cNvPr id="15" name="TextBox 14"/>
            <p:cNvSpPr txBox="1"/>
            <p:nvPr/>
          </p:nvSpPr>
          <p:spPr>
            <a:xfrm>
              <a:off x="4354298" y="3782801"/>
              <a:ext cx="688993" cy="946485"/>
            </a:xfrm>
            <a:prstGeom prst="rect">
              <a:avLst/>
            </a:prstGeom>
            <a:noFill/>
          </p:spPr>
          <p:txBody>
            <a:bodyPr wrap="none" rtlCol="0">
              <a:spAutoFit/>
            </a:bodyPr>
            <a:lstStyle/>
            <a:p>
              <a:r>
                <a:rPr lang="zh-CN" altLang="en-US" sz="2800" dirty="0" smtClean="0">
                  <a:solidFill>
                    <a:srgbClr val="FFFF66"/>
                  </a:solidFill>
                  <a:latin typeface="微软雅黑" pitchFamily="34" charset="-122"/>
                  <a:ea typeface="微软雅黑" pitchFamily="34" charset="-122"/>
                </a:rPr>
                <a:t>需求</a:t>
              </a:r>
              <a:r>
                <a:rPr lang="en-US" altLang="zh-CN" sz="2800" dirty="0" smtClean="0">
                  <a:solidFill>
                    <a:srgbClr val="FFFF66"/>
                  </a:solidFill>
                  <a:latin typeface="微软雅黑" pitchFamily="34" charset="-122"/>
                  <a:ea typeface="微软雅黑" pitchFamily="34" charset="-122"/>
                </a:rPr>
                <a:t/>
              </a:r>
              <a:br>
                <a:rPr lang="en-US" altLang="zh-CN" sz="2800" dirty="0" smtClean="0">
                  <a:solidFill>
                    <a:srgbClr val="FFFF66"/>
                  </a:solidFill>
                  <a:latin typeface="微软雅黑" pitchFamily="34" charset="-122"/>
                  <a:ea typeface="微软雅黑" pitchFamily="34" charset="-122"/>
                </a:rPr>
              </a:br>
              <a:r>
                <a:rPr lang="zh-CN" altLang="en-US" sz="2800" dirty="0" smtClean="0">
                  <a:solidFill>
                    <a:srgbClr val="FFFF66"/>
                  </a:solidFill>
                  <a:latin typeface="微软雅黑" pitchFamily="34" charset="-122"/>
                  <a:ea typeface="微软雅黑" pitchFamily="34" charset="-122"/>
                </a:rPr>
                <a:t>工程</a:t>
              </a:r>
              <a:endParaRPr lang="zh-CN" altLang="en-US" sz="2800" dirty="0">
                <a:solidFill>
                  <a:srgbClr val="FFFF66"/>
                </a:solidFill>
                <a:latin typeface="微软雅黑" pitchFamily="34" charset="-122"/>
                <a:ea typeface="微软雅黑" pitchFamily="34" charset="-122"/>
              </a:endParaRPr>
            </a:p>
          </p:txBody>
        </p:sp>
        <p:sp>
          <p:nvSpPr>
            <p:cNvPr id="16" name="TextBox 15"/>
            <p:cNvSpPr txBox="1"/>
            <p:nvPr/>
          </p:nvSpPr>
          <p:spPr>
            <a:xfrm>
              <a:off x="5359942" y="3556940"/>
              <a:ext cx="366027" cy="1144942"/>
            </a:xfrm>
            <a:prstGeom prst="rect">
              <a:avLst/>
            </a:prstGeom>
            <a:noFill/>
          </p:spPr>
          <p:txBody>
            <a:bodyPr wrap="none" rtlCol="0">
              <a:spAutoFit/>
            </a:bodyPr>
            <a:lstStyle/>
            <a:p>
              <a:r>
                <a:rPr lang="zh-CN" altLang="en-US" sz="2300" dirty="0" smtClean="0">
                  <a:solidFill>
                    <a:schemeClr val="tx1">
                      <a:lumMod val="75000"/>
                      <a:lumOff val="25000"/>
                    </a:schemeClr>
                  </a:solidFill>
                  <a:latin typeface="微软雅黑" pitchFamily="34" charset="-122"/>
                  <a:ea typeface="微软雅黑" pitchFamily="34" charset="-122"/>
                </a:rPr>
                <a:t>技</a:t>
              </a:r>
              <a:r>
                <a:rPr lang="en-US" altLang="zh-CN" sz="2300" dirty="0" smtClean="0">
                  <a:solidFill>
                    <a:schemeClr val="tx1">
                      <a:lumMod val="75000"/>
                      <a:lumOff val="25000"/>
                    </a:schemeClr>
                  </a:solidFill>
                  <a:latin typeface="微软雅黑" pitchFamily="34" charset="-122"/>
                  <a:ea typeface="微软雅黑" pitchFamily="34" charset="-122"/>
                </a:rPr>
                <a:t/>
              </a:r>
              <a:br>
                <a:rPr lang="en-US" altLang="zh-CN" sz="2300" dirty="0" smtClean="0">
                  <a:solidFill>
                    <a:schemeClr val="tx1">
                      <a:lumMod val="75000"/>
                      <a:lumOff val="25000"/>
                    </a:schemeClr>
                  </a:solidFill>
                  <a:latin typeface="微软雅黑" pitchFamily="34" charset="-122"/>
                  <a:ea typeface="微软雅黑" pitchFamily="34" charset="-122"/>
                </a:rPr>
              </a:br>
              <a:r>
                <a:rPr lang="zh-CN" altLang="en-US" sz="2300" dirty="0" smtClean="0">
                  <a:solidFill>
                    <a:schemeClr val="tx1">
                      <a:lumMod val="75000"/>
                      <a:lumOff val="25000"/>
                    </a:schemeClr>
                  </a:solidFill>
                  <a:latin typeface="微软雅黑" pitchFamily="34" charset="-122"/>
                  <a:ea typeface="微软雅黑" pitchFamily="34" charset="-122"/>
                </a:rPr>
                <a:t>术</a:t>
              </a:r>
              <a:endParaRPr lang="en-US" altLang="zh-CN" sz="2300" dirty="0" smtClean="0">
                <a:solidFill>
                  <a:schemeClr val="tx1">
                    <a:lumMod val="75000"/>
                    <a:lumOff val="25000"/>
                  </a:schemeClr>
                </a:solidFill>
                <a:latin typeface="微软雅黑" pitchFamily="34" charset="-122"/>
                <a:ea typeface="微软雅黑" pitchFamily="34" charset="-122"/>
              </a:endParaRPr>
            </a:p>
            <a:p>
              <a:r>
                <a:rPr lang="zh-CN" altLang="en-US" sz="2300" dirty="0" smtClean="0">
                  <a:solidFill>
                    <a:schemeClr val="tx1">
                      <a:lumMod val="75000"/>
                      <a:lumOff val="25000"/>
                    </a:schemeClr>
                  </a:solidFill>
                  <a:latin typeface="微软雅黑" pitchFamily="34" charset="-122"/>
                  <a:ea typeface="微软雅黑" pitchFamily="34" charset="-122"/>
                </a:rPr>
                <a:t>轴</a:t>
              </a:r>
              <a:endParaRPr lang="zh-CN" altLang="en-US" sz="2300" dirty="0">
                <a:solidFill>
                  <a:schemeClr val="tx1">
                    <a:lumMod val="75000"/>
                    <a:lumOff val="25000"/>
                  </a:schemeClr>
                </a:solidFill>
                <a:latin typeface="微软雅黑" pitchFamily="34" charset="-122"/>
                <a:ea typeface="微软雅黑" pitchFamily="34" charset="-122"/>
              </a:endParaRPr>
            </a:p>
          </p:txBody>
        </p:sp>
        <p:sp>
          <p:nvSpPr>
            <p:cNvPr id="17" name="TextBox 16"/>
            <p:cNvSpPr txBox="1"/>
            <p:nvPr/>
          </p:nvSpPr>
          <p:spPr>
            <a:xfrm>
              <a:off x="2325548" y="3556940"/>
              <a:ext cx="366027" cy="1144942"/>
            </a:xfrm>
            <a:prstGeom prst="rect">
              <a:avLst/>
            </a:prstGeom>
            <a:noFill/>
          </p:spPr>
          <p:txBody>
            <a:bodyPr wrap="none" rtlCol="0">
              <a:spAutoFit/>
            </a:bodyPr>
            <a:lstStyle/>
            <a:p>
              <a:r>
                <a:rPr lang="zh-CN" altLang="en-US" sz="2300" dirty="0" smtClean="0">
                  <a:solidFill>
                    <a:schemeClr val="tx1">
                      <a:lumMod val="75000"/>
                      <a:lumOff val="25000"/>
                    </a:schemeClr>
                  </a:solidFill>
                  <a:latin typeface="微软雅黑" pitchFamily="34" charset="-122"/>
                  <a:ea typeface="微软雅黑" pitchFamily="34" charset="-122"/>
                </a:rPr>
                <a:t>管</a:t>
              </a:r>
              <a:r>
                <a:rPr lang="en-US" altLang="zh-CN" sz="2300" dirty="0" smtClean="0">
                  <a:solidFill>
                    <a:schemeClr val="tx1">
                      <a:lumMod val="75000"/>
                      <a:lumOff val="25000"/>
                    </a:schemeClr>
                  </a:solidFill>
                  <a:latin typeface="微软雅黑" pitchFamily="34" charset="-122"/>
                  <a:ea typeface="微软雅黑" pitchFamily="34" charset="-122"/>
                </a:rPr>
                <a:t/>
              </a:r>
              <a:br>
                <a:rPr lang="en-US" altLang="zh-CN" sz="2300" dirty="0" smtClean="0">
                  <a:solidFill>
                    <a:schemeClr val="tx1">
                      <a:lumMod val="75000"/>
                      <a:lumOff val="25000"/>
                    </a:schemeClr>
                  </a:solidFill>
                  <a:latin typeface="微软雅黑" pitchFamily="34" charset="-122"/>
                  <a:ea typeface="微软雅黑" pitchFamily="34" charset="-122"/>
                </a:rPr>
              </a:br>
              <a:r>
                <a:rPr lang="zh-CN" altLang="en-US" sz="2300" dirty="0" smtClean="0">
                  <a:solidFill>
                    <a:schemeClr val="tx1">
                      <a:lumMod val="75000"/>
                      <a:lumOff val="25000"/>
                    </a:schemeClr>
                  </a:solidFill>
                  <a:latin typeface="微软雅黑" pitchFamily="34" charset="-122"/>
                  <a:ea typeface="微软雅黑" pitchFamily="34" charset="-122"/>
                </a:rPr>
                <a:t>理</a:t>
              </a:r>
              <a:endParaRPr lang="en-US" altLang="zh-CN" sz="2300" dirty="0" smtClean="0">
                <a:solidFill>
                  <a:schemeClr val="tx1">
                    <a:lumMod val="75000"/>
                    <a:lumOff val="25000"/>
                  </a:schemeClr>
                </a:solidFill>
                <a:latin typeface="微软雅黑" pitchFamily="34" charset="-122"/>
                <a:ea typeface="微软雅黑" pitchFamily="34" charset="-122"/>
              </a:endParaRPr>
            </a:p>
            <a:p>
              <a:r>
                <a:rPr lang="zh-CN" altLang="en-US" sz="2300" dirty="0" smtClean="0">
                  <a:solidFill>
                    <a:schemeClr val="tx1">
                      <a:lumMod val="75000"/>
                      <a:lumOff val="25000"/>
                    </a:schemeClr>
                  </a:solidFill>
                  <a:latin typeface="微软雅黑" pitchFamily="34" charset="-122"/>
                  <a:ea typeface="微软雅黑" pitchFamily="34" charset="-122"/>
                </a:rPr>
                <a:t>轴</a:t>
              </a:r>
              <a:endParaRPr lang="zh-CN" altLang="en-US" sz="2300" dirty="0">
                <a:solidFill>
                  <a:schemeClr val="tx1">
                    <a:lumMod val="75000"/>
                    <a:lumOff val="25000"/>
                  </a:schemeClr>
                </a:solidFill>
                <a:latin typeface="微软雅黑" pitchFamily="34" charset="-122"/>
                <a:ea typeface="微软雅黑" pitchFamily="34" charset="-122"/>
              </a:endParaRPr>
            </a:p>
          </p:txBody>
        </p:sp>
      </p:grpSp>
      <p:sp>
        <p:nvSpPr>
          <p:cNvPr id="19" name="TextBox 18"/>
          <p:cNvSpPr txBox="1"/>
          <p:nvPr/>
        </p:nvSpPr>
        <p:spPr>
          <a:xfrm>
            <a:off x="420320" y="4768534"/>
            <a:ext cx="3449209" cy="1496982"/>
          </a:xfrm>
          <a:prstGeom prst="rect">
            <a:avLst/>
          </a:prstGeom>
          <a:solidFill>
            <a:schemeClr val="tx1"/>
          </a:solidFill>
        </p:spPr>
        <p:txBody>
          <a:bodyPr wrap="square" lIns="95665" tIns="47832" rIns="95665" bIns="47832" rtlCol="0">
            <a:spAutoFit/>
          </a:bodyPr>
          <a:lstStyle/>
          <a:p>
            <a:pPr algn="ctr"/>
            <a:r>
              <a:rPr lang="zh-CN" altLang="en-US" sz="3300" kern="0" dirty="0" smtClean="0">
                <a:solidFill>
                  <a:srgbClr val="FFFF00"/>
                </a:solidFill>
                <a:ea typeface="文鼎CS长美黑" pitchFamily="49" charset="-122"/>
              </a:rPr>
              <a:t>注意</a:t>
            </a:r>
            <a:endParaRPr lang="en-US" altLang="zh-CN" sz="2900" kern="0" dirty="0" smtClean="0">
              <a:solidFill>
                <a:srgbClr val="FFFF00"/>
              </a:solidFill>
              <a:ea typeface="文鼎CS长美黑" pitchFamily="49" charset="-122"/>
            </a:endParaRPr>
          </a:p>
          <a:p>
            <a:r>
              <a:rPr lang="zh-CN" altLang="en-US" sz="2900" kern="0" dirty="0" smtClean="0">
                <a:solidFill>
                  <a:schemeClr val="bg1"/>
                </a:solidFill>
                <a:ea typeface="文鼎CS长美黑" pitchFamily="49" charset="-122"/>
              </a:rPr>
              <a:t> 需求和规划都常</a:t>
            </a:r>
            <a:r>
              <a:rPr lang="en-US" altLang="zh-CN" sz="2900" kern="0" dirty="0" smtClean="0">
                <a:solidFill>
                  <a:schemeClr val="bg1"/>
                </a:solidFill>
                <a:ea typeface="文鼎CS长美黑" pitchFamily="49" charset="-122"/>
              </a:rPr>
              <a:t/>
            </a:r>
            <a:br>
              <a:rPr lang="en-US" altLang="zh-CN" sz="2900" kern="0" dirty="0" smtClean="0">
                <a:solidFill>
                  <a:schemeClr val="bg1"/>
                </a:solidFill>
                <a:ea typeface="文鼎CS长美黑" pitchFamily="49" charset="-122"/>
              </a:rPr>
            </a:br>
            <a:r>
              <a:rPr lang="en-US" altLang="zh-CN" sz="2900" kern="0" dirty="0" smtClean="0">
                <a:solidFill>
                  <a:schemeClr val="bg1"/>
                </a:solidFill>
                <a:ea typeface="文鼎CS长美黑" pitchFamily="49" charset="-122"/>
              </a:rPr>
              <a:t> </a:t>
            </a:r>
            <a:r>
              <a:rPr lang="zh-CN" altLang="en-US" sz="2900" kern="0" dirty="0" smtClean="0">
                <a:solidFill>
                  <a:schemeClr val="bg1"/>
                </a:solidFill>
                <a:ea typeface="文鼎CS长美黑" pitchFamily="49" charset="-122"/>
              </a:rPr>
              <a:t>以迭代方式进行。</a:t>
            </a:r>
            <a:endParaRPr lang="zh-CN" altLang="en-US" sz="2900" dirty="0">
              <a:solidFill>
                <a:schemeClr val="bg1"/>
              </a:solidFill>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800" dirty="0" smtClean="0"/>
              <a:t>Boehm</a:t>
            </a:r>
            <a:r>
              <a:rPr lang="zh-CN" altLang="en-US" sz="3800" dirty="0" smtClean="0"/>
              <a:t>的</a:t>
            </a:r>
            <a:r>
              <a:rPr lang="en-US" altLang="zh-CN" sz="3800" dirty="0" smtClean="0"/>
              <a:t>5W2H</a:t>
            </a:r>
            <a:r>
              <a:rPr lang="zh-CN" altLang="en-US" sz="3800" dirty="0" smtClean="0"/>
              <a:t>启发式规划法</a:t>
            </a:r>
            <a:endParaRPr lang="zh-CN" altLang="en-US" sz="3800" dirty="0"/>
          </a:p>
        </p:txBody>
      </p:sp>
      <p:sp>
        <p:nvSpPr>
          <p:cNvPr id="3" name="Content Placeholder 2"/>
          <p:cNvSpPr>
            <a:spLocks noGrp="1"/>
          </p:cNvSpPr>
          <p:nvPr>
            <p:ph idx="1"/>
          </p:nvPr>
        </p:nvSpPr>
        <p:spPr/>
        <p:txBody>
          <a:bodyPr/>
          <a:lstStyle/>
          <a:p>
            <a:pPr>
              <a:buNone/>
            </a:pPr>
            <a:r>
              <a:rPr lang="zh-CN" altLang="en-US" sz="2900" dirty="0" smtClean="0"/>
              <a:t>由著名学者</a:t>
            </a:r>
            <a:r>
              <a:rPr lang="en-US" altLang="zh-CN" sz="2900" dirty="0" smtClean="0"/>
              <a:t>Barry Boehm</a:t>
            </a:r>
            <a:r>
              <a:rPr lang="zh-CN" altLang="en-US" sz="2900" dirty="0" smtClean="0"/>
              <a:t>提出</a:t>
            </a:r>
            <a:endParaRPr lang="en-US" altLang="zh-CN" sz="2900" dirty="0" smtClean="0"/>
          </a:p>
          <a:p>
            <a:pPr>
              <a:buNone/>
            </a:pPr>
            <a:endParaRPr lang="en-US" altLang="zh-CN" sz="900" dirty="0" smtClean="0"/>
          </a:p>
          <a:p>
            <a:r>
              <a:rPr lang="zh-CN" altLang="en-US" sz="2700" dirty="0" smtClean="0">
                <a:solidFill>
                  <a:srgbClr val="0033CC"/>
                </a:solidFill>
              </a:rPr>
              <a:t>为什么 </a:t>
            </a:r>
            <a:r>
              <a:rPr lang="en-US" sz="2700" dirty="0" smtClean="0">
                <a:solidFill>
                  <a:srgbClr val="0033CC"/>
                </a:solidFill>
              </a:rPr>
              <a:t>(Why) </a:t>
            </a:r>
            <a:r>
              <a:rPr lang="en-US" sz="2700" dirty="0" smtClean="0"/>
              <a:t>--- </a:t>
            </a:r>
            <a:r>
              <a:rPr lang="zh-CN" altLang="en-US" sz="2700" dirty="0" smtClean="0"/>
              <a:t>为什么要开发目标？</a:t>
            </a:r>
            <a:endParaRPr lang="en-US" altLang="zh-CN" sz="2700" dirty="0" smtClean="0"/>
          </a:p>
          <a:p>
            <a:r>
              <a:rPr lang="zh-CN" altLang="en-US" sz="2700" dirty="0" smtClean="0">
                <a:solidFill>
                  <a:srgbClr val="0033CC"/>
                </a:solidFill>
              </a:rPr>
              <a:t>做什么</a:t>
            </a:r>
            <a:r>
              <a:rPr lang="en-US" sz="2700" dirty="0" smtClean="0">
                <a:solidFill>
                  <a:srgbClr val="0033CC"/>
                </a:solidFill>
              </a:rPr>
              <a:t> (What)</a:t>
            </a:r>
            <a:r>
              <a:rPr lang="en-US" sz="2700" dirty="0" smtClean="0"/>
              <a:t> --- </a:t>
            </a:r>
            <a:r>
              <a:rPr lang="zh-CN" altLang="en-US" sz="2700" dirty="0" smtClean="0"/>
              <a:t>项目该完成什么任务？</a:t>
            </a:r>
            <a:endParaRPr lang="en-US" altLang="zh-CN" sz="2700" dirty="0" smtClean="0"/>
          </a:p>
          <a:p>
            <a:r>
              <a:rPr lang="zh-CN" altLang="en-US" sz="2700" dirty="0" smtClean="0">
                <a:solidFill>
                  <a:srgbClr val="0033CC"/>
                </a:solidFill>
              </a:rPr>
              <a:t>何时做</a:t>
            </a:r>
            <a:r>
              <a:rPr lang="en-US" sz="2700" dirty="0" smtClean="0">
                <a:solidFill>
                  <a:srgbClr val="0033CC"/>
                </a:solidFill>
              </a:rPr>
              <a:t> (When)</a:t>
            </a:r>
            <a:r>
              <a:rPr lang="en-US" sz="2700" dirty="0" smtClean="0"/>
              <a:t> --- </a:t>
            </a:r>
            <a:r>
              <a:rPr lang="zh-CN" altLang="en-US" sz="2700" dirty="0" smtClean="0"/>
              <a:t>什么时候完成既定任务？</a:t>
            </a:r>
            <a:endParaRPr lang="en-US" altLang="zh-CN" sz="2700" dirty="0" smtClean="0"/>
          </a:p>
          <a:p>
            <a:r>
              <a:rPr lang="zh-CN" altLang="en-US" sz="2700" dirty="0" smtClean="0">
                <a:solidFill>
                  <a:srgbClr val="0033CC"/>
                </a:solidFill>
              </a:rPr>
              <a:t>谁做 </a:t>
            </a:r>
            <a:r>
              <a:rPr lang="en-US" sz="2700" dirty="0" smtClean="0">
                <a:solidFill>
                  <a:srgbClr val="0033CC"/>
                </a:solidFill>
              </a:rPr>
              <a:t>(Who)</a:t>
            </a:r>
            <a:r>
              <a:rPr lang="en-US" sz="2700" dirty="0" smtClean="0"/>
              <a:t> --- </a:t>
            </a:r>
            <a:r>
              <a:rPr lang="zh-CN" altLang="en-US" sz="2700" dirty="0" smtClean="0"/>
              <a:t>由谁完成既定任务？</a:t>
            </a:r>
            <a:endParaRPr lang="en-US" altLang="zh-CN" sz="2700" dirty="0" smtClean="0"/>
          </a:p>
          <a:p>
            <a:r>
              <a:rPr lang="zh-CN" altLang="en-US" sz="2700" dirty="0" smtClean="0">
                <a:solidFill>
                  <a:srgbClr val="0033CC"/>
                </a:solidFill>
              </a:rPr>
              <a:t>在哪里 </a:t>
            </a:r>
            <a:r>
              <a:rPr lang="en-US" sz="2700" dirty="0" smtClean="0">
                <a:solidFill>
                  <a:srgbClr val="0033CC"/>
                </a:solidFill>
              </a:rPr>
              <a:t>(Where)</a:t>
            </a:r>
            <a:r>
              <a:rPr lang="en-US" sz="2700" dirty="0" smtClean="0"/>
              <a:t> --- </a:t>
            </a:r>
            <a:r>
              <a:rPr lang="zh-CN" altLang="en-US" sz="2700" dirty="0" smtClean="0"/>
              <a:t>负责任务的成员在哪里？</a:t>
            </a:r>
            <a:endParaRPr lang="en-US" altLang="zh-CN" sz="2700" dirty="0" smtClean="0"/>
          </a:p>
          <a:p>
            <a:r>
              <a:rPr lang="zh-CN" altLang="en-US" sz="2700" dirty="0" smtClean="0">
                <a:solidFill>
                  <a:srgbClr val="0033CC"/>
                </a:solidFill>
              </a:rPr>
              <a:t>怎么做 </a:t>
            </a:r>
            <a:r>
              <a:rPr lang="en-US" sz="2700" dirty="0" smtClean="0">
                <a:solidFill>
                  <a:srgbClr val="0033CC"/>
                </a:solidFill>
              </a:rPr>
              <a:t>(How)</a:t>
            </a:r>
            <a:r>
              <a:rPr lang="en-US" sz="2700" dirty="0" smtClean="0"/>
              <a:t> --- </a:t>
            </a:r>
            <a:r>
              <a:rPr lang="zh-CN" altLang="en-US" sz="2700" dirty="0" smtClean="0"/>
              <a:t>项目及其具体任务如何从技术</a:t>
            </a:r>
            <a:r>
              <a:rPr lang="en-US" altLang="zh-CN" sz="2700" dirty="0" smtClean="0"/>
              <a:t/>
            </a:r>
            <a:br>
              <a:rPr lang="en-US" altLang="zh-CN" sz="2700" dirty="0" smtClean="0"/>
            </a:br>
            <a:r>
              <a:rPr lang="en-US" altLang="zh-CN" sz="2700" dirty="0" smtClean="0"/>
              <a:t>                        </a:t>
            </a:r>
            <a:r>
              <a:rPr lang="zh-CN" altLang="en-US" sz="2700" dirty="0" smtClean="0"/>
              <a:t>和管理的角度得以有效完成？</a:t>
            </a:r>
            <a:endParaRPr lang="en-US" altLang="zh-CN" sz="2700" dirty="0" smtClean="0"/>
          </a:p>
          <a:p>
            <a:r>
              <a:rPr lang="zh-CN" altLang="en-US" sz="2700" dirty="0" smtClean="0">
                <a:solidFill>
                  <a:srgbClr val="0033CC"/>
                </a:solidFill>
              </a:rPr>
              <a:t>要多少 </a:t>
            </a:r>
            <a:r>
              <a:rPr lang="en-US" sz="2700" dirty="0" smtClean="0">
                <a:solidFill>
                  <a:srgbClr val="0033CC"/>
                </a:solidFill>
              </a:rPr>
              <a:t>(How Much)</a:t>
            </a:r>
            <a:r>
              <a:rPr lang="en-US" sz="2700" dirty="0" smtClean="0"/>
              <a:t> --- </a:t>
            </a:r>
            <a:r>
              <a:rPr lang="zh-CN" altLang="en-US" sz="2700" dirty="0" smtClean="0"/>
              <a:t>项目需要多少资源</a:t>
            </a:r>
            <a:r>
              <a:rPr lang="en-US" altLang="zh-CN" sz="2700" dirty="0" smtClean="0"/>
              <a:t>?</a:t>
            </a:r>
          </a:p>
          <a:p>
            <a:pPr lvl="1"/>
            <a:r>
              <a:rPr lang="zh-CN" altLang="en-US" sz="2500" dirty="0" smtClean="0"/>
              <a:t>包括人、物、时间和金钱等资源</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44</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协同规划</a:t>
            </a:r>
            <a:endParaRPr lang="zh-CN" altLang="en-US" dirty="0"/>
          </a:p>
        </p:txBody>
      </p:sp>
      <p:sp>
        <p:nvSpPr>
          <p:cNvPr id="3" name="Content Placeholder 2"/>
          <p:cNvSpPr>
            <a:spLocks noGrp="1"/>
          </p:cNvSpPr>
          <p:nvPr>
            <p:ph idx="1"/>
          </p:nvPr>
        </p:nvSpPr>
        <p:spPr>
          <a:xfrm>
            <a:off x="613966" y="4214820"/>
            <a:ext cx="4106860" cy="2022494"/>
          </a:xfrm>
        </p:spPr>
        <p:txBody>
          <a:bodyPr/>
          <a:lstStyle/>
          <a:p>
            <a:r>
              <a:rPr lang="zh-CN" altLang="en-US" sz="2900" dirty="0" smtClean="0"/>
              <a:t>公开讨论</a:t>
            </a:r>
            <a:endParaRPr lang="en-US" altLang="zh-CN" sz="2900" dirty="0" smtClean="0"/>
          </a:p>
          <a:p>
            <a:r>
              <a:rPr lang="zh-CN" altLang="en-US" sz="2900" dirty="0" smtClean="0"/>
              <a:t>经理担纲</a:t>
            </a:r>
            <a:endParaRPr lang="en-US" altLang="zh-CN" sz="2900" dirty="0" smtClean="0"/>
          </a:p>
          <a:p>
            <a:r>
              <a:rPr lang="zh-CN" altLang="en-US" sz="2900" dirty="0" smtClean="0"/>
              <a:t>团队参与</a:t>
            </a:r>
            <a:endParaRPr lang="en-US" altLang="zh-CN" sz="2900" dirty="0" smtClean="0"/>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45</a:t>
            </a:fld>
            <a:endParaRPr lang="zh-CN" altLang="en-US" dirty="0"/>
          </a:p>
        </p:txBody>
      </p:sp>
      <p:sp>
        <p:nvSpPr>
          <p:cNvPr id="5" name="Rectangle 4"/>
          <p:cNvSpPr/>
          <p:nvPr/>
        </p:nvSpPr>
        <p:spPr>
          <a:xfrm>
            <a:off x="1247591" y="1484789"/>
            <a:ext cx="7410823" cy="1301273"/>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以“经理担纲、团队参与”的公开讨论方式，制定并审查项目的相关计划。</a:t>
            </a:r>
            <a:endParaRPr lang="zh-CN" altLang="en-US" sz="2900" dirty="0">
              <a:solidFill>
                <a:srgbClr val="C00000"/>
              </a:solidFill>
              <a:ea typeface="文鼎CS长美黑" pitchFamily="49" charset="-122"/>
            </a:endParaRPr>
          </a:p>
        </p:txBody>
      </p:sp>
      <p:pic>
        <p:nvPicPr>
          <p:cNvPr id="22529" name="Picture 1" descr="D:\SECBOK\Content\Figures\ToonOpenPlanning.png"/>
          <p:cNvPicPr>
            <a:picLocks noChangeAspect="1" noChangeArrowheads="1"/>
          </p:cNvPicPr>
          <p:nvPr/>
        </p:nvPicPr>
        <p:blipFill>
          <a:blip r:embed="rId2" cstate="print"/>
          <a:srcRect/>
          <a:stretch>
            <a:fillRect/>
          </a:stretch>
        </p:blipFill>
        <p:spPr bwMode="auto">
          <a:xfrm>
            <a:off x="6321153" y="3511232"/>
            <a:ext cx="3512846" cy="287009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“两周三月”规划</a:t>
            </a:r>
            <a:endParaRPr lang="zh-CN" altLang="en-US" dirty="0"/>
          </a:p>
        </p:txBody>
      </p:sp>
      <p:sp>
        <p:nvSpPr>
          <p:cNvPr id="3" name="Content Placeholder 2"/>
          <p:cNvSpPr>
            <a:spLocks noGrp="1"/>
          </p:cNvSpPr>
          <p:nvPr>
            <p:ph idx="1"/>
          </p:nvPr>
        </p:nvSpPr>
        <p:spPr>
          <a:xfrm>
            <a:off x="309539" y="3717034"/>
            <a:ext cx="6351203" cy="2522559"/>
          </a:xfrm>
        </p:spPr>
        <p:txBody>
          <a:bodyPr/>
          <a:lstStyle/>
          <a:p>
            <a:r>
              <a:rPr lang="en-US" altLang="zh-CN" dirty="0" smtClean="0"/>
              <a:t>Robert Martin</a:t>
            </a:r>
            <a:r>
              <a:rPr lang="zh-CN" altLang="en-US" dirty="0" smtClean="0"/>
              <a:t>的典型敏捷实践</a:t>
            </a:r>
            <a:endParaRPr lang="en-US" altLang="zh-CN" sz="2900" dirty="0" smtClean="0"/>
          </a:p>
          <a:p>
            <a:pPr lvl="1"/>
            <a:r>
              <a:rPr lang="zh-CN" altLang="en-US" dirty="0" smtClean="0"/>
              <a:t>在极限编程实践中</a:t>
            </a:r>
            <a:r>
              <a:rPr lang="en-US" altLang="zh-CN" dirty="0" smtClean="0"/>
              <a:t>, </a:t>
            </a:r>
            <a:r>
              <a:rPr lang="zh-CN" altLang="en-US" dirty="0" smtClean="0"/>
              <a:t>团队一般会每两周就完成一次小规模迭代并交付一个可工作版本</a:t>
            </a:r>
            <a:r>
              <a:rPr lang="en-US" altLang="zh-CN" dirty="0" smtClean="0"/>
              <a:t>, </a:t>
            </a:r>
            <a:r>
              <a:rPr lang="zh-CN" altLang="en-US" dirty="0" smtClean="0"/>
              <a:t>而每三个月</a:t>
            </a:r>
            <a:r>
              <a:rPr lang="en-US" altLang="zh-CN" dirty="0" smtClean="0"/>
              <a:t>(</a:t>
            </a:r>
            <a:r>
              <a:rPr lang="zh-CN" altLang="en-US" dirty="0" smtClean="0"/>
              <a:t>约</a:t>
            </a:r>
            <a:r>
              <a:rPr lang="en-US" altLang="zh-CN" dirty="0" smtClean="0"/>
              <a:t>6</a:t>
            </a:r>
            <a:r>
              <a:rPr lang="zh-CN" altLang="en-US" dirty="0" smtClean="0"/>
              <a:t>次迭代</a:t>
            </a:r>
            <a:r>
              <a:rPr lang="en-US" altLang="zh-CN" dirty="0" smtClean="0"/>
              <a:t>)</a:t>
            </a:r>
            <a:r>
              <a:rPr lang="zh-CN" altLang="en-US" dirty="0" smtClean="0"/>
              <a:t>之后就会完成一个较大规模的交付。</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46</a:t>
            </a:fld>
            <a:endParaRPr lang="zh-CN" altLang="en-US" dirty="0"/>
          </a:p>
        </p:txBody>
      </p:sp>
      <p:sp>
        <p:nvSpPr>
          <p:cNvPr id="5" name="Rectangle 4"/>
          <p:cNvSpPr/>
          <p:nvPr/>
        </p:nvSpPr>
        <p:spPr>
          <a:xfrm>
            <a:off x="1006051" y="1627661"/>
            <a:ext cx="7652360" cy="1229836"/>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周密规划下两周的项目任务细目，初步规划后三月的项目任务框架。</a:t>
            </a:r>
            <a:endParaRPr lang="zh-CN" altLang="en-US" sz="2900" dirty="0">
              <a:solidFill>
                <a:srgbClr val="C00000"/>
              </a:solidFill>
              <a:ea typeface="文鼎CS长美黑" pitchFamily="49" charset="-122"/>
            </a:endParaRPr>
          </a:p>
        </p:txBody>
      </p:sp>
      <p:pic>
        <p:nvPicPr>
          <p:cNvPr id="30722" name="Picture 2" descr="D:\SECBOK\Content\Figures\H-RobertMartin.png"/>
          <p:cNvPicPr>
            <a:picLocks noChangeAspect="1" noChangeArrowheads="1"/>
          </p:cNvPicPr>
          <p:nvPr/>
        </p:nvPicPr>
        <p:blipFill>
          <a:blip r:embed="rId2" cstate="print"/>
          <a:srcRect/>
          <a:stretch>
            <a:fillRect/>
          </a:stretch>
        </p:blipFill>
        <p:spPr bwMode="auto">
          <a:xfrm>
            <a:off x="6655611" y="3357563"/>
            <a:ext cx="3173002" cy="292892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linux.ccidnet.com/col/attachment/2012/8/2373381.jpg"/>
          <p:cNvPicPr>
            <a:picLocks noChangeAspect="1" noChangeArrowheads="1"/>
          </p:cNvPicPr>
          <p:nvPr/>
        </p:nvPicPr>
        <p:blipFill>
          <a:blip r:embed="rId2" cstate="print"/>
          <a:srcRect/>
          <a:stretch>
            <a:fillRect/>
          </a:stretch>
        </p:blipFill>
        <p:spPr bwMode="auto">
          <a:xfrm>
            <a:off x="4720833" y="3357568"/>
            <a:ext cx="4960943" cy="2976568"/>
          </a:xfrm>
          <a:prstGeom prst="rect">
            <a:avLst/>
          </a:prstGeom>
          <a:noFill/>
        </p:spPr>
      </p:pic>
      <p:sp>
        <p:nvSpPr>
          <p:cNvPr id="2" name="Title 1"/>
          <p:cNvSpPr>
            <a:spLocks noGrp="1"/>
          </p:cNvSpPr>
          <p:nvPr>
            <p:ph type="title"/>
          </p:nvPr>
        </p:nvSpPr>
        <p:spPr/>
        <p:txBody>
          <a:bodyPr/>
          <a:lstStyle/>
          <a:p>
            <a:r>
              <a:rPr lang="zh-CN" altLang="en-US" dirty="0" smtClean="0"/>
              <a:t>基于</a:t>
            </a:r>
            <a:r>
              <a:rPr lang="en-US" dirty="0" smtClean="0"/>
              <a:t>WBS</a:t>
            </a:r>
            <a:r>
              <a:rPr lang="zh-CN" altLang="en-US" dirty="0" smtClean="0"/>
              <a:t>的规划</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47</a:t>
            </a:fld>
            <a:endParaRPr lang="zh-CN" altLang="en-US" dirty="0"/>
          </a:p>
        </p:txBody>
      </p:sp>
      <p:sp>
        <p:nvSpPr>
          <p:cNvPr id="5" name="Rectangle 4"/>
          <p:cNvSpPr/>
          <p:nvPr/>
        </p:nvSpPr>
        <p:spPr>
          <a:xfrm>
            <a:off x="541710" y="1484785"/>
            <a:ext cx="8822593"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r"/>
            <a:r>
              <a:rPr lang="zh-CN" altLang="en-US" sz="2900" dirty="0" smtClean="0">
                <a:solidFill>
                  <a:srgbClr val="C00000"/>
                </a:solidFill>
                <a:ea typeface="文鼎CS长美黑" pitchFamily="49" charset="-122"/>
              </a:rPr>
              <a:t>基于项目的工作分解结构，制定项目的相关计划。</a:t>
            </a:r>
            <a:endParaRPr lang="zh-CN" altLang="en-US" sz="2900" dirty="0">
              <a:solidFill>
                <a:srgbClr val="C00000"/>
              </a:solidFill>
              <a:ea typeface="文鼎CS长美黑" pitchFamily="49" charset="-122"/>
            </a:endParaRPr>
          </a:p>
        </p:txBody>
      </p:sp>
      <p:sp>
        <p:nvSpPr>
          <p:cNvPr id="8" name="Rectangle 7"/>
          <p:cNvSpPr/>
          <p:nvPr/>
        </p:nvSpPr>
        <p:spPr>
          <a:xfrm>
            <a:off x="541705" y="4000506"/>
            <a:ext cx="3946916" cy="1785950"/>
          </a:xfrm>
          <a:prstGeom prst="rect">
            <a:avLst/>
          </a:prstGeom>
        </p:spPr>
        <p:style>
          <a:lnRef idx="2">
            <a:schemeClr val="dk1">
              <a:shade val="50000"/>
            </a:schemeClr>
          </a:lnRef>
          <a:fillRef idx="1">
            <a:schemeClr val="dk1"/>
          </a:fillRef>
          <a:effectRef idx="0">
            <a:schemeClr val="dk1"/>
          </a:effectRef>
          <a:fontRef idx="minor">
            <a:schemeClr val="lt1"/>
          </a:fontRef>
        </p:style>
        <p:txBody>
          <a:bodyPr lIns="95665" tIns="47832" rIns="95665" bIns="47832" rtlCol="0" anchor="ctr"/>
          <a:lstStyle/>
          <a:p>
            <a:pPr algn="ctr"/>
            <a:r>
              <a:rPr lang="zh-CN" altLang="en-US" sz="2900" dirty="0" smtClean="0">
                <a:solidFill>
                  <a:srgbClr val="FFFF00"/>
                </a:solidFill>
                <a:ea typeface="文鼎CS长美黑" pitchFamily="49" charset="-122"/>
              </a:rPr>
              <a:t>工作分解结构</a:t>
            </a:r>
            <a:r>
              <a:rPr lang="en-US" altLang="zh-CN" sz="2900" dirty="0" smtClean="0">
                <a:solidFill>
                  <a:srgbClr val="FFFF00"/>
                </a:solidFill>
                <a:ea typeface="文鼎CS长美黑" pitchFamily="49" charset="-122"/>
              </a:rPr>
              <a:t>(WBS)</a:t>
            </a:r>
            <a:r>
              <a:rPr lang="zh-CN" altLang="en-US" sz="2900" dirty="0" smtClean="0">
                <a:solidFill>
                  <a:srgbClr val="FFFF00"/>
                </a:solidFill>
                <a:ea typeface="文鼎CS长美黑" pitchFamily="49" charset="-122"/>
              </a:rPr>
              <a:t>是项目计划的架构。</a:t>
            </a:r>
            <a:endParaRPr lang="zh-CN" altLang="en-US" sz="29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双重规划</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48</a:t>
            </a:fld>
            <a:endParaRPr lang="zh-CN" altLang="en-US" dirty="0"/>
          </a:p>
        </p:txBody>
      </p:sp>
      <p:sp>
        <p:nvSpPr>
          <p:cNvPr id="5" name="Rectangle 4"/>
          <p:cNvSpPr/>
          <p:nvPr/>
        </p:nvSpPr>
        <p:spPr>
          <a:xfrm>
            <a:off x="1247591" y="1484784"/>
            <a:ext cx="7410823" cy="1372712"/>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同时制定项目的两类计划：固定时间进程计划和主要项目任务实施计划。</a:t>
            </a:r>
            <a:endParaRPr lang="zh-CN" altLang="en-US" sz="2900" dirty="0">
              <a:solidFill>
                <a:srgbClr val="C00000"/>
              </a:solidFill>
              <a:ea typeface="文鼎CS长美黑" pitchFamily="49" charset="-122"/>
            </a:endParaRPr>
          </a:p>
        </p:txBody>
      </p:sp>
      <p:pic>
        <p:nvPicPr>
          <p:cNvPr id="35841" name="Picture 1" descr="D:\SECBOK\Content\Figures\DoublePlanning.png"/>
          <p:cNvPicPr>
            <a:picLocks noChangeAspect="1" noChangeArrowheads="1"/>
          </p:cNvPicPr>
          <p:nvPr/>
        </p:nvPicPr>
        <p:blipFill>
          <a:blip r:embed="rId2" cstate="print"/>
          <a:srcRect/>
          <a:stretch>
            <a:fillRect/>
          </a:stretch>
        </p:blipFill>
        <p:spPr bwMode="auto">
          <a:xfrm>
            <a:off x="232144" y="3945929"/>
            <a:ext cx="9364297" cy="2340599"/>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计划调整</a:t>
            </a:r>
            <a:endParaRPr lang="zh-CN" altLang="en-US" dirty="0"/>
          </a:p>
        </p:txBody>
      </p:sp>
      <p:sp>
        <p:nvSpPr>
          <p:cNvPr id="3" name="Content Placeholder 2"/>
          <p:cNvSpPr>
            <a:spLocks noGrp="1"/>
          </p:cNvSpPr>
          <p:nvPr>
            <p:ph idx="1"/>
          </p:nvPr>
        </p:nvSpPr>
        <p:spPr>
          <a:xfrm>
            <a:off x="613972" y="4429133"/>
            <a:ext cx="3719905" cy="1808180"/>
          </a:xfrm>
        </p:spPr>
        <p:txBody>
          <a:bodyPr/>
          <a:lstStyle/>
          <a:p>
            <a:r>
              <a:rPr lang="zh-CN" altLang="en-US" sz="2900" dirty="0" smtClean="0"/>
              <a:t>适时调整</a:t>
            </a:r>
            <a:endParaRPr lang="en-US" altLang="zh-CN" sz="2900" dirty="0" smtClean="0"/>
          </a:p>
          <a:p>
            <a:r>
              <a:rPr lang="zh-CN" altLang="en-US" sz="2900" dirty="0" smtClean="0"/>
              <a:t>经理提议</a:t>
            </a:r>
            <a:endParaRPr lang="en-US" altLang="zh-CN" sz="2900" dirty="0" smtClean="0"/>
          </a:p>
          <a:p>
            <a:r>
              <a:rPr lang="zh-CN" altLang="en-US" sz="2900" dirty="0" smtClean="0"/>
              <a:t>团队同意</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49</a:t>
            </a:fld>
            <a:endParaRPr lang="zh-CN" altLang="en-US" dirty="0"/>
          </a:p>
        </p:txBody>
      </p:sp>
      <p:sp>
        <p:nvSpPr>
          <p:cNvPr id="5" name="Rectangle 4"/>
          <p:cNvSpPr/>
          <p:nvPr/>
        </p:nvSpPr>
        <p:spPr>
          <a:xfrm>
            <a:off x="1247591" y="1484786"/>
            <a:ext cx="7410823" cy="1229836"/>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以“经理提议、团队同意”的方式，适时调整和改进项目的相关计划。</a:t>
            </a:r>
            <a:endParaRPr lang="zh-CN" altLang="en-US" sz="2900" dirty="0">
              <a:solidFill>
                <a:srgbClr val="C00000"/>
              </a:solidFill>
              <a:ea typeface="文鼎CS长美黑" pitchFamily="49" charset="-122"/>
            </a:endParaRPr>
          </a:p>
        </p:txBody>
      </p:sp>
      <p:pic>
        <p:nvPicPr>
          <p:cNvPr id="7" name="Picture 2" descr="http://the-hunting-dog.com/wp-content/uploads/2011/01/agility-dog-training.jpg"/>
          <p:cNvPicPr>
            <a:picLocks noChangeAspect="1" noChangeArrowheads="1"/>
          </p:cNvPicPr>
          <p:nvPr/>
        </p:nvPicPr>
        <p:blipFill>
          <a:blip r:embed="rId2"/>
          <a:srcRect/>
          <a:stretch>
            <a:fillRect/>
          </a:stretch>
        </p:blipFill>
        <p:spPr bwMode="auto">
          <a:xfrm>
            <a:off x="6019800" y="3714752"/>
            <a:ext cx="3886200" cy="2800351"/>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“价值制导”理念</a:t>
            </a:r>
            <a:endParaRPr lang="zh-CN" altLang="en-US" dirty="0"/>
          </a:p>
        </p:txBody>
      </p:sp>
      <p:sp>
        <p:nvSpPr>
          <p:cNvPr id="3" name="Content Placeholder 2"/>
          <p:cNvSpPr>
            <a:spLocks noGrp="1"/>
          </p:cNvSpPr>
          <p:nvPr>
            <p:ph idx="1"/>
          </p:nvPr>
        </p:nvSpPr>
        <p:spPr>
          <a:xfrm>
            <a:off x="272480" y="3429003"/>
            <a:ext cx="5538615" cy="2808312"/>
          </a:xfrm>
        </p:spPr>
        <p:txBody>
          <a:bodyPr/>
          <a:lstStyle/>
          <a:p>
            <a:r>
              <a:rPr lang="zh-CN" altLang="en-US" dirty="0" smtClean="0"/>
              <a:t>投入软件开发的每</a:t>
            </a:r>
            <a:r>
              <a:rPr lang="en-US" altLang="zh-CN" dirty="0" smtClean="0"/>
              <a:t>1</a:t>
            </a:r>
            <a:r>
              <a:rPr lang="zh-CN" altLang="en-US" dirty="0" smtClean="0"/>
              <a:t>元钱应当在产品投入使用的五年之内获得</a:t>
            </a:r>
            <a:r>
              <a:rPr lang="en-US" altLang="zh-CN" dirty="0" smtClean="0"/>
              <a:t>3</a:t>
            </a:r>
            <a:r>
              <a:rPr lang="zh-CN" altLang="en-US" dirty="0" smtClean="0"/>
              <a:t>至</a:t>
            </a:r>
            <a:r>
              <a:rPr lang="en-US" altLang="zh-CN" dirty="0" smtClean="0"/>
              <a:t>5</a:t>
            </a:r>
            <a:r>
              <a:rPr lang="zh-CN" altLang="en-US" dirty="0" smtClean="0"/>
              <a:t>元的回报。</a:t>
            </a:r>
            <a:endParaRPr lang="en-US" altLang="zh-CN" dirty="0" smtClean="0"/>
          </a:p>
          <a:p>
            <a:endParaRPr lang="en-US" altLang="zh-CN" sz="1900" dirty="0" smtClean="0"/>
          </a:p>
          <a:p>
            <a:r>
              <a:rPr lang="zh-CN" altLang="en-US" dirty="0" smtClean="0"/>
              <a:t>警惕“</a:t>
            </a:r>
            <a:r>
              <a:rPr lang="zh-CN" altLang="en-US" dirty="0" smtClean="0">
                <a:solidFill>
                  <a:srgbClr val="0000FF"/>
                </a:solidFill>
              </a:rPr>
              <a:t>技术与价值错位”</a:t>
            </a:r>
            <a:endParaRPr lang="en-US" altLang="zh-CN" dirty="0" smtClean="0">
              <a:solidFill>
                <a:srgbClr val="0000FF"/>
              </a:solidFill>
            </a:endParaRPr>
          </a:p>
          <a:p>
            <a:pPr lvl="1"/>
            <a:r>
              <a:rPr lang="zh-CN" altLang="en-US" sz="2900" dirty="0" smtClean="0">
                <a:solidFill>
                  <a:srgbClr val="FF0000"/>
                </a:solidFill>
              </a:rPr>
              <a:t>这是一个通病！</a:t>
            </a:r>
            <a:endParaRPr lang="zh-CN" altLang="en-US" dirty="0">
              <a:solidFill>
                <a:srgbClr val="FF0000"/>
              </a:solidFill>
            </a:endParaRPr>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a:t>
            </a:fld>
            <a:endParaRPr lang="zh-CN" altLang="en-US" dirty="0"/>
          </a:p>
        </p:txBody>
      </p:sp>
      <p:sp>
        <p:nvSpPr>
          <p:cNvPr id="5" name="Rectangle 4"/>
          <p:cNvSpPr/>
          <p:nvPr/>
        </p:nvSpPr>
        <p:spPr>
          <a:xfrm>
            <a:off x="1208584" y="1412777"/>
            <a:ext cx="7254806" cy="1296144"/>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任何软件工程活动都应以创造软件价值为主要目标，促成各方权益人共赢。</a:t>
            </a:r>
            <a:endParaRPr lang="zh-CN" altLang="en-US" sz="2900" dirty="0">
              <a:solidFill>
                <a:srgbClr val="C00000"/>
              </a:solidFill>
              <a:ea typeface="文鼎CS长美黑" pitchFamily="49" charset="-122"/>
            </a:endParaRPr>
          </a:p>
        </p:txBody>
      </p:sp>
      <p:grpSp>
        <p:nvGrpSpPr>
          <p:cNvPr id="6" name="Group 5"/>
          <p:cNvGrpSpPr/>
          <p:nvPr/>
        </p:nvGrpSpPr>
        <p:grpSpPr>
          <a:xfrm>
            <a:off x="6435167" y="4005066"/>
            <a:ext cx="3470835" cy="2257491"/>
            <a:chOff x="2057400" y="2057400"/>
            <a:chExt cx="5762625" cy="3733800"/>
          </a:xfrm>
        </p:grpSpPr>
        <p:pic>
          <p:nvPicPr>
            <p:cNvPr id="7" name="Picture 4" descr="C:\Users\Administrator\Desktop\FotoSketcher - 未命名.jpg"/>
            <p:cNvPicPr>
              <a:picLocks noChangeAspect="1" noChangeArrowheads="1"/>
            </p:cNvPicPr>
            <p:nvPr/>
          </p:nvPicPr>
          <p:blipFill>
            <a:blip r:embed="rId2" cstate="print"/>
            <a:srcRect/>
            <a:stretch>
              <a:fillRect/>
            </a:stretch>
          </p:blipFill>
          <p:spPr bwMode="auto">
            <a:xfrm>
              <a:off x="2057400" y="2057400"/>
              <a:ext cx="5762625" cy="3733800"/>
            </a:xfrm>
            <a:prstGeom prst="ellipse">
              <a:avLst/>
            </a:prstGeom>
            <a:ln>
              <a:noFill/>
            </a:ln>
            <a:effectLst>
              <a:softEdge rad="112500"/>
            </a:effectLst>
          </p:spPr>
        </p:pic>
        <p:sp>
          <p:nvSpPr>
            <p:cNvPr id="8" name="Freeform 7"/>
            <p:cNvSpPr/>
            <p:nvPr/>
          </p:nvSpPr>
          <p:spPr>
            <a:xfrm>
              <a:off x="2723736" y="3022242"/>
              <a:ext cx="4438314" cy="1698428"/>
            </a:xfrm>
            <a:custGeom>
              <a:avLst/>
              <a:gdLst>
                <a:gd name="connsiteX0" fmla="*/ 109616 w 4438314"/>
                <a:gd name="connsiteY0" fmla="*/ 0 h 1698428"/>
                <a:gd name="connsiteX1" fmla="*/ 109616 w 4438314"/>
                <a:gd name="connsiteY1" fmla="*/ 0 h 1698428"/>
                <a:gd name="connsiteX2" fmla="*/ 58101 w 4438314"/>
                <a:gd name="connsiteY2" fmla="*/ 167426 h 1698428"/>
                <a:gd name="connsiteX3" fmla="*/ 45222 w 4438314"/>
                <a:gd name="connsiteY3" fmla="*/ 309093 h 1698428"/>
                <a:gd name="connsiteX4" fmla="*/ 32343 w 4438314"/>
                <a:gd name="connsiteY4" fmla="*/ 347730 h 1698428"/>
                <a:gd name="connsiteX5" fmla="*/ 6585 w 4438314"/>
                <a:gd name="connsiteY5" fmla="*/ 437882 h 1698428"/>
                <a:gd name="connsiteX6" fmla="*/ 19464 w 4438314"/>
                <a:gd name="connsiteY6" fmla="*/ 785612 h 1698428"/>
                <a:gd name="connsiteX7" fmla="*/ 32343 w 4438314"/>
                <a:gd name="connsiteY7" fmla="*/ 862885 h 1698428"/>
                <a:gd name="connsiteX8" fmla="*/ 45222 w 4438314"/>
                <a:gd name="connsiteY8" fmla="*/ 965916 h 1698428"/>
                <a:gd name="connsiteX9" fmla="*/ 58101 w 4438314"/>
                <a:gd name="connsiteY9" fmla="*/ 1017431 h 1698428"/>
                <a:gd name="connsiteX10" fmla="*/ 122495 w 4438314"/>
                <a:gd name="connsiteY10" fmla="*/ 1081826 h 1698428"/>
                <a:gd name="connsiteX11" fmla="*/ 199768 w 4438314"/>
                <a:gd name="connsiteY11" fmla="*/ 1107583 h 1698428"/>
                <a:gd name="connsiteX12" fmla="*/ 444467 w 4438314"/>
                <a:gd name="connsiteY12" fmla="*/ 1094704 h 1698428"/>
                <a:gd name="connsiteX13" fmla="*/ 521740 w 4438314"/>
                <a:gd name="connsiteY13" fmla="*/ 1107583 h 1698428"/>
                <a:gd name="connsiteX14" fmla="*/ 611892 w 4438314"/>
                <a:gd name="connsiteY14" fmla="*/ 1120462 h 1698428"/>
                <a:gd name="connsiteX15" fmla="*/ 714923 w 4438314"/>
                <a:gd name="connsiteY15" fmla="*/ 1133341 h 1698428"/>
                <a:gd name="connsiteX16" fmla="*/ 779318 w 4438314"/>
                <a:gd name="connsiteY16" fmla="*/ 1146220 h 1698428"/>
                <a:gd name="connsiteX17" fmla="*/ 1011137 w 4438314"/>
                <a:gd name="connsiteY17" fmla="*/ 1171978 h 1698428"/>
                <a:gd name="connsiteX18" fmla="*/ 1719475 w 4438314"/>
                <a:gd name="connsiteY18" fmla="*/ 1197735 h 1698428"/>
                <a:gd name="connsiteX19" fmla="*/ 1861143 w 4438314"/>
                <a:gd name="connsiteY19" fmla="*/ 1223493 h 1698428"/>
                <a:gd name="connsiteX20" fmla="*/ 2080084 w 4438314"/>
                <a:gd name="connsiteY20" fmla="*/ 1249251 h 1698428"/>
                <a:gd name="connsiteX21" fmla="*/ 2195994 w 4438314"/>
                <a:gd name="connsiteY21" fmla="*/ 1287888 h 1698428"/>
                <a:gd name="connsiteX22" fmla="*/ 2234630 w 4438314"/>
                <a:gd name="connsiteY22" fmla="*/ 1300766 h 1698428"/>
                <a:gd name="connsiteX23" fmla="*/ 2273267 w 4438314"/>
                <a:gd name="connsiteY23" fmla="*/ 1313645 h 1698428"/>
                <a:gd name="connsiteX24" fmla="*/ 2453571 w 4438314"/>
                <a:gd name="connsiteY24" fmla="*/ 1339403 h 1698428"/>
                <a:gd name="connsiteX25" fmla="*/ 2608118 w 4438314"/>
                <a:gd name="connsiteY25" fmla="*/ 1365161 h 1698428"/>
                <a:gd name="connsiteX26" fmla="*/ 2659633 w 4438314"/>
                <a:gd name="connsiteY26" fmla="*/ 1378040 h 1698428"/>
                <a:gd name="connsiteX27" fmla="*/ 2788422 w 4438314"/>
                <a:gd name="connsiteY27" fmla="*/ 1390919 h 1698428"/>
                <a:gd name="connsiteX28" fmla="*/ 2839937 w 4438314"/>
                <a:gd name="connsiteY28" fmla="*/ 1403797 h 1698428"/>
                <a:gd name="connsiteX29" fmla="*/ 2955847 w 4438314"/>
                <a:gd name="connsiteY29" fmla="*/ 1416676 h 1698428"/>
                <a:gd name="connsiteX30" fmla="*/ 3058878 w 4438314"/>
                <a:gd name="connsiteY30" fmla="*/ 1429555 h 1698428"/>
                <a:gd name="connsiteX31" fmla="*/ 3239182 w 4438314"/>
                <a:gd name="connsiteY31" fmla="*/ 1455313 h 1698428"/>
                <a:gd name="connsiteX32" fmla="*/ 3290698 w 4438314"/>
                <a:gd name="connsiteY32" fmla="*/ 1468192 h 1698428"/>
                <a:gd name="connsiteX33" fmla="*/ 3419487 w 4438314"/>
                <a:gd name="connsiteY33" fmla="*/ 1481071 h 1698428"/>
                <a:gd name="connsiteX34" fmla="*/ 3574033 w 4438314"/>
                <a:gd name="connsiteY34" fmla="*/ 1506828 h 1698428"/>
                <a:gd name="connsiteX35" fmla="*/ 3612670 w 4438314"/>
                <a:gd name="connsiteY35" fmla="*/ 1519707 h 1698428"/>
                <a:gd name="connsiteX36" fmla="*/ 3857368 w 4438314"/>
                <a:gd name="connsiteY36" fmla="*/ 1545465 h 1698428"/>
                <a:gd name="connsiteX37" fmla="*/ 4024794 w 4438314"/>
                <a:gd name="connsiteY37" fmla="*/ 1571223 h 1698428"/>
                <a:gd name="connsiteX38" fmla="*/ 4076309 w 4438314"/>
                <a:gd name="connsiteY38" fmla="*/ 1584102 h 1698428"/>
                <a:gd name="connsiteX39" fmla="*/ 4192219 w 4438314"/>
                <a:gd name="connsiteY39" fmla="*/ 1609859 h 1698428"/>
                <a:gd name="connsiteX40" fmla="*/ 4269492 w 4438314"/>
                <a:gd name="connsiteY40" fmla="*/ 1648496 h 1698428"/>
                <a:gd name="connsiteX41" fmla="*/ 4346765 w 4438314"/>
                <a:gd name="connsiteY41" fmla="*/ 1687133 h 1698428"/>
                <a:gd name="connsiteX42" fmla="*/ 4424039 w 4438314"/>
                <a:gd name="connsiteY42" fmla="*/ 1622738 h 1698428"/>
                <a:gd name="connsiteX43" fmla="*/ 4398281 w 4438314"/>
                <a:gd name="connsiteY43" fmla="*/ 1378040 h 1698428"/>
                <a:gd name="connsiteX44" fmla="*/ 4359644 w 4438314"/>
                <a:gd name="connsiteY44" fmla="*/ 1223493 h 1698428"/>
                <a:gd name="connsiteX45" fmla="*/ 4321008 w 4438314"/>
                <a:gd name="connsiteY45" fmla="*/ 1094704 h 1698428"/>
                <a:gd name="connsiteX46" fmla="*/ 4308129 w 4438314"/>
                <a:gd name="connsiteY46" fmla="*/ 1056068 h 1698428"/>
                <a:gd name="connsiteX47" fmla="*/ 4217977 w 4438314"/>
                <a:gd name="connsiteY47" fmla="*/ 940158 h 1698428"/>
                <a:gd name="connsiteX48" fmla="*/ 4063430 w 4438314"/>
                <a:gd name="connsiteY48" fmla="*/ 862885 h 1698428"/>
                <a:gd name="connsiteX49" fmla="*/ 3792974 w 4438314"/>
                <a:gd name="connsiteY49" fmla="*/ 850006 h 1698428"/>
                <a:gd name="connsiteX50" fmla="*/ 3741458 w 4438314"/>
                <a:gd name="connsiteY50" fmla="*/ 837127 h 1698428"/>
                <a:gd name="connsiteX51" fmla="*/ 3677064 w 4438314"/>
                <a:gd name="connsiteY51" fmla="*/ 824248 h 1698428"/>
                <a:gd name="connsiteX52" fmla="*/ 3599791 w 4438314"/>
                <a:gd name="connsiteY52" fmla="*/ 798490 h 1698428"/>
                <a:gd name="connsiteX53" fmla="*/ 3548275 w 4438314"/>
                <a:gd name="connsiteY53" fmla="*/ 785612 h 1698428"/>
                <a:gd name="connsiteX54" fmla="*/ 3496760 w 4438314"/>
                <a:gd name="connsiteY54" fmla="*/ 759854 h 1698428"/>
                <a:gd name="connsiteX55" fmla="*/ 3458123 w 4438314"/>
                <a:gd name="connsiteY55" fmla="*/ 734096 h 1698428"/>
                <a:gd name="connsiteX56" fmla="*/ 3342213 w 4438314"/>
                <a:gd name="connsiteY56" fmla="*/ 695459 h 1698428"/>
                <a:gd name="connsiteX57" fmla="*/ 3303577 w 4438314"/>
                <a:gd name="connsiteY57" fmla="*/ 682581 h 1698428"/>
                <a:gd name="connsiteX58" fmla="*/ 3264940 w 4438314"/>
                <a:gd name="connsiteY58" fmla="*/ 669702 h 1698428"/>
                <a:gd name="connsiteX59" fmla="*/ 3174788 w 4438314"/>
                <a:gd name="connsiteY59" fmla="*/ 656823 h 1698428"/>
                <a:gd name="connsiteX60" fmla="*/ 3123272 w 4438314"/>
                <a:gd name="connsiteY60" fmla="*/ 643944 h 1698428"/>
                <a:gd name="connsiteX61" fmla="*/ 3007363 w 4438314"/>
                <a:gd name="connsiteY61" fmla="*/ 631065 h 1698428"/>
                <a:gd name="connsiteX62" fmla="*/ 2917210 w 4438314"/>
                <a:gd name="connsiteY62" fmla="*/ 618186 h 1698428"/>
                <a:gd name="connsiteX63" fmla="*/ 2814179 w 4438314"/>
                <a:gd name="connsiteY63" fmla="*/ 605307 h 1698428"/>
                <a:gd name="connsiteX64" fmla="*/ 2633875 w 4438314"/>
                <a:gd name="connsiteY64" fmla="*/ 579550 h 1698428"/>
                <a:gd name="connsiteX65" fmla="*/ 2530844 w 4438314"/>
                <a:gd name="connsiteY65" fmla="*/ 553792 h 1698428"/>
                <a:gd name="connsiteX66" fmla="*/ 2492208 w 4438314"/>
                <a:gd name="connsiteY66" fmla="*/ 540913 h 1698428"/>
                <a:gd name="connsiteX67" fmla="*/ 2363419 w 4438314"/>
                <a:gd name="connsiteY67" fmla="*/ 528034 h 1698428"/>
                <a:gd name="connsiteX68" fmla="*/ 2273267 w 4438314"/>
                <a:gd name="connsiteY68" fmla="*/ 515155 h 1698428"/>
                <a:gd name="connsiteX69" fmla="*/ 2118720 w 4438314"/>
                <a:gd name="connsiteY69" fmla="*/ 489397 h 1698428"/>
                <a:gd name="connsiteX70" fmla="*/ 2015689 w 4438314"/>
                <a:gd name="connsiteY70" fmla="*/ 476519 h 1698428"/>
                <a:gd name="connsiteX71" fmla="*/ 1925537 w 4438314"/>
                <a:gd name="connsiteY71" fmla="*/ 450761 h 1698428"/>
                <a:gd name="connsiteX72" fmla="*/ 1848264 w 4438314"/>
                <a:gd name="connsiteY72" fmla="*/ 425003 h 1698428"/>
                <a:gd name="connsiteX73" fmla="*/ 1745233 w 4438314"/>
                <a:gd name="connsiteY73" fmla="*/ 399245 h 1698428"/>
                <a:gd name="connsiteX74" fmla="*/ 1693718 w 4438314"/>
                <a:gd name="connsiteY74" fmla="*/ 373488 h 1698428"/>
                <a:gd name="connsiteX75" fmla="*/ 1616444 w 4438314"/>
                <a:gd name="connsiteY75" fmla="*/ 347730 h 1698428"/>
                <a:gd name="connsiteX76" fmla="*/ 1577808 w 4438314"/>
                <a:gd name="connsiteY76" fmla="*/ 321972 h 1698428"/>
                <a:gd name="connsiteX77" fmla="*/ 1449019 w 4438314"/>
                <a:gd name="connsiteY77" fmla="*/ 283335 h 1698428"/>
                <a:gd name="connsiteX78" fmla="*/ 1397503 w 4438314"/>
                <a:gd name="connsiteY78" fmla="*/ 257578 h 1698428"/>
                <a:gd name="connsiteX79" fmla="*/ 1358867 w 4438314"/>
                <a:gd name="connsiteY79" fmla="*/ 231820 h 1698428"/>
                <a:gd name="connsiteX80" fmla="*/ 1307351 w 4438314"/>
                <a:gd name="connsiteY80" fmla="*/ 218941 h 1698428"/>
                <a:gd name="connsiteX81" fmla="*/ 1204320 w 4438314"/>
                <a:gd name="connsiteY81" fmla="*/ 180304 h 1698428"/>
                <a:gd name="connsiteX82" fmla="*/ 1165684 w 4438314"/>
                <a:gd name="connsiteY82" fmla="*/ 167426 h 1698428"/>
                <a:gd name="connsiteX83" fmla="*/ 1024016 w 4438314"/>
                <a:gd name="connsiteY83" fmla="*/ 115910 h 1698428"/>
                <a:gd name="connsiteX84" fmla="*/ 946743 w 4438314"/>
                <a:gd name="connsiteY84" fmla="*/ 90152 h 1698428"/>
                <a:gd name="connsiteX85" fmla="*/ 908106 w 4438314"/>
                <a:gd name="connsiteY85" fmla="*/ 77273 h 1698428"/>
                <a:gd name="connsiteX86" fmla="*/ 830833 w 4438314"/>
                <a:gd name="connsiteY86" fmla="*/ 64395 h 1698428"/>
                <a:gd name="connsiteX87" fmla="*/ 766439 w 4438314"/>
                <a:gd name="connsiteY87" fmla="*/ 51516 h 1698428"/>
                <a:gd name="connsiteX88" fmla="*/ 650529 w 4438314"/>
                <a:gd name="connsiteY88" fmla="*/ 38637 h 1698428"/>
                <a:gd name="connsiteX89" fmla="*/ 586134 w 4438314"/>
                <a:gd name="connsiteY89" fmla="*/ 25758 h 1698428"/>
                <a:gd name="connsiteX90" fmla="*/ 483103 w 4438314"/>
                <a:gd name="connsiteY90" fmla="*/ 12879 h 1698428"/>
                <a:gd name="connsiteX91" fmla="*/ 109616 w 4438314"/>
                <a:gd name="connsiteY91" fmla="*/ 0 h 169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438314" h="1698428">
                  <a:moveTo>
                    <a:pt x="109616" y="0"/>
                  </a:moveTo>
                  <a:lnTo>
                    <a:pt x="109616" y="0"/>
                  </a:lnTo>
                  <a:cubicBezTo>
                    <a:pt x="92444" y="55809"/>
                    <a:pt x="63388" y="109275"/>
                    <a:pt x="58101" y="167426"/>
                  </a:cubicBezTo>
                  <a:cubicBezTo>
                    <a:pt x="53808" y="214648"/>
                    <a:pt x="51928" y="262153"/>
                    <a:pt x="45222" y="309093"/>
                  </a:cubicBezTo>
                  <a:cubicBezTo>
                    <a:pt x="43302" y="322532"/>
                    <a:pt x="36073" y="334677"/>
                    <a:pt x="32343" y="347730"/>
                  </a:cubicBezTo>
                  <a:cubicBezTo>
                    <a:pt x="0" y="460930"/>
                    <a:pt x="37465" y="345243"/>
                    <a:pt x="6585" y="437882"/>
                  </a:cubicBezTo>
                  <a:cubicBezTo>
                    <a:pt x="10878" y="553792"/>
                    <a:pt x="12447" y="669835"/>
                    <a:pt x="19464" y="785612"/>
                  </a:cubicBezTo>
                  <a:cubicBezTo>
                    <a:pt x="21044" y="811677"/>
                    <a:pt x="28650" y="837034"/>
                    <a:pt x="32343" y="862885"/>
                  </a:cubicBezTo>
                  <a:cubicBezTo>
                    <a:pt x="37238" y="897148"/>
                    <a:pt x="39532" y="931776"/>
                    <a:pt x="45222" y="965916"/>
                  </a:cubicBezTo>
                  <a:cubicBezTo>
                    <a:pt x="48132" y="983375"/>
                    <a:pt x="51129" y="1001162"/>
                    <a:pt x="58101" y="1017431"/>
                  </a:cubicBezTo>
                  <a:cubicBezTo>
                    <a:pt x="71233" y="1048072"/>
                    <a:pt x="92191" y="1068357"/>
                    <a:pt x="122495" y="1081826"/>
                  </a:cubicBezTo>
                  <a:cubicBezTo>
                    <a:pt x="147306" y="1092853"/>
                    <a:pt x="199768" y="1107583"/>
                    <a:pt x="199768" y="1107583"/>
                  </a:cubicBezTo>
                  <a:cubicBezTo>
                    <a:pt x="281334" y="1103290"/>
                    <a:pt x="362788" y="1094704"/>
                    <a:pt x="444467" y="1094704"/>
                  </a:cubicBezTo>
                  <a:cubicBezTo>
                    <a:pt x="470580" y="1094704"/>
                    <a:pt x="495931" y="1103612"/>
                    <a:pt x="521740" y="1107583"/>
                  </a:cubicBezTo>
                  <a:cubicBezTo>
                    <a:pt x="551743" y="1112199"/>
                    <a:pt x="581803" y="1116450"/>
                    <a:pt x="611892" y="1120462"/>
                  </a:cubicBezTo>
                  <a:cubicBezTo>
                    <a:pt x="646199" y="1125036"/>
                    <a:pt x="680715" y="1128078"/>
                    <a:pt x="714923" y="1133341"/>
                  </a:cubicBezTo>
                  <a:cubicBezTo>
                    <a:pt x="736559" y="1136670"/>
                    <a:pt x="757612" y="1143389"/>
                    <a:pt x="779318" y="1146220"/>
                  </a:cubicBezTo>
                  <a:cubicBezTo>
                    <a:pt x="856413" y="1156276"/>
                    <a:pt x="1011137" y="1171978"/>
                    <a:pt x="1011137" y="1171978"/>
                  </a:cubicBezTo>
                  <a:cubicBezTo>
                    <a:pt x="1263626" y="1256141"/>
                    <a:pt x="1002731" y="1173439"/>
                    <a:pt x="1719475" y="1197735"/>
                  </a:cubicBezTo>
                  <a:cubicBezTo>
                    <a:pt x="1825934" y="1201344"/>
                    <a:pt x="1780887" y="1210117"/>
                    <a:pt x="1861143" y="1223493"/>
                  </a:cubicBezTo>
                  <a:cubicBezTo>
                    <a:pt x="1896545" y="1229393"/>
                    <a:pt x="2049061" y="1245804"/>
                    <a:pt x="2080084" y="1249251"/>
                  </a:cubicBezTo>
                  <a:lnTo>
                    <a:pt x="2195994" y="1287888"/>
                  </a:lnTo>
                  <a:lnTo>
                    <a:pt x="2234630" y="1300766"/>
                  </a:lnTo>
                  <a:cubicBezTo>
                    <a:pt x="2247509" y="1305059"/>
                    <a:pt x="2259828" y="1311725"/>
                    <a:pt x="2273267" y="1313645"/>
                  </a:cubicBezTo>
                  <a:lnTo>
                    <a:pt x="2453571" y="1339403"/>
                  </a:lnTo>
                  <a:cubicBezTo>
                    <a:pt x="2539847" y="1368162"/>
                    <a:pt x="2447904" y="1340512"/>
                    <a:pt x="2608118" y="1365161"/>
                  </a:cubicBezTo>
                  <a:cubicBezTo>
                    <a:pt x="2625612" y="1367852"/>
                    <a:pt x="2642111" y="1375537"/>
                    <a:pt x="2659633" y="1378040"/>
                  </a:cubicBezTo>
                  <a:cubicBezTo>
                    <a:pt x="2702343" y="1384142"/>
                    <a:pt x="2745492" y="1386626"/>
                    <a:pt x="2788422" y="1390919"/>
                  </a:cubicBezTo>
                  <a:cubicBezTo>
                    <a:pt x="2805594" y="1395212"/>
                    <a:pt x="2822443" y="1401106"/>
                    <a:pt x="2839937" y="1403797"/>
                  </a:cubicBezTo>
                  <a:cubicBezTo>
                    <a:pt x="2878359" y="1409708"/>
                    <a:pt x="2917239" y="1412134"/>
                    <a:pt x="2955847" y="1416676"/>
                  </a:cubicBezTo>
                  <a:lnTo>
                    <a:pt x="3058878" y="1429555"/>
                  </a:lnTo>
                  <a:cubicBezTo>
                    <a:pt x="3151924" y="1460570"/>
                    <a:pt x="3051076" y="1430232"/>
                    <a:pt x="3239182" y="1455313"/>
                  </a:cubicBezTo>
                  <a:cubicBezTo>
                    <a:pt x="3256727" y="1457652"/>
                    <a:pt x="3273175" y="1465689"/>
                    <a:pt x="3290698" y="1468192"/>
                  </a:cubicBezTo>
                  <a:cubicBezTo>
                    <a:pt x="3333408" y="1474293"/>
                    <a:pt x="3376557" y="1476778"/>
                    <a:pt x="3419487" y="1481071"/>
                  </a:cubicBezTo>
                  <a:cubicBezTo>
                    <a:pt x="3510065" y="1511264"/>
                    <a:pt x="3401498" y="1478073"/>
                    <a:pt x="3574033" y="1506828"/>
                  </a:cubicBezTo>
                  <a:cubicBezTo>
                    <a:pt x="3587424" y="1509060"/>
                    <a:pt x="3599279" y="1517475"/>
                    <a:pt x="3612670" y="1519707"/>
                  </a:cubicBezTo>
                  <a:cubicBezTo>
                    <a:pt x="3639137" y="1524118"/>
                    <a:pt x="3836753" y="1543403"/>
                    <a:pt x="3857368" y="1545465"/>
                  </a:cubicBezTo>
                  <a:cubicBezTo>
                    <a:pt x="3973615" y="1574527"/>
                    <a:pt x="3831955" y="1541555"/>
                    <a:pt x="4024794" y="1571223"/>
                  </a:cubicBezTo>
                  <a:cubicBezTo>
                    <a:pt x="4042288" y="1573914"/>
                    <a:pt x="4059030" y="1580262"/>
                    <a:pt x="4076309" y="1584102"/>
                  </a:cubicBezTo>
                  <a:cubicBezTo>
                    <a:pt x="4223517" y="1616815"/>
                    <a:pt x="4066537" y="1578441"/>
                    <a:pt x="4192219" y="1609859"/>
                  </a:cubicBezTo>
                  <a:cubicBezTo>
                    <a:pt x="4302949" y="1683679"/>
                    <a:pt x="4162850" y="1595174"/>
                    <a:pt x="4269492" y="1648496"/>
                  </a:cubicBezTo>
                  <a:cubicBezTo>
                    <a:pt x="4369355" y="1698428"/>
                    <a:pt x="4249653" y="1654762"/>
                    <a:pt x="4346765" y="1687133"/>
                  </a:cubicBezTo>
                  <a:cubicBezTo>
                    <a:pt x="4360010" y="1678303"/>
                    <a:pt x="4422168" y="1640513"/>
                    <a:pt x="4424039" y="1622738"/>
                  </a:cubicBezTo>
                  <a:cubicBezTo>
                    <a:pt x="4438314" y="1487127"/>
                    <a:pt x="4427400" y="1465396"/>
                    <a:pt x="4398281" y="1378040"/>
                  </a:cubicBezTo>
                  <a:cubicBezTo>
                    <a:pt x="4364582" y="1175845"/>
                    <a:pt x="4410666" y="1427579"/>
                    <a:pt x="4359644" y="1223493"/>
                  </a:cubicBezTo>
                  <a:cubicBezTo>
                    <a:pt x="4340181" y="1145643"/>
                    <a:pt x="4352360" y="1188762"/>
                    <a:pt x="4321008" y="1094704"/>
                  </a:cubicBezTo>
                  <a:lnTo>
                    <a:pt x="4308129" y="1056068"/>
                  </a:lnTo>
                  <a:cubicBezTo>
                    <a:pt x="4288356" y="996749"/>
                    <a:pt x="4292440" y="989799"/>
                    <a:pt x="4217977" y="940158"/>
                  </a:cubicBezTo>
                  <a:cubicBezTo>
                    <a:pt x="4174233" y="910996"/>
                    <a:pt x="4120851" y="865619"/>
                    <a:pt x="4063430" y="862885"/>
                  </a:cubicBezTo>
                  <a:lnTo>
                    <a:pt x="3792974" y="850006"/>
                  </a:lnTo>
                  <a:cubicBezTo>
                    <a:pt x="3775802" y="845713"/>
                    <a:pt x="3758737" y="840967"/>
                    <a:pt x="3741458" y="837127"/>
                  </a:cubicBezTo>
                  <a:cubicBezTo>
                    <a:pt x="3720090" y="832378"/>
                    <a:pt x="3698182" y="830008"/>
                    <a:pt x="3677064" y="824248"/>
                  </a:cubicBezTo>
                  <a:cubicBezTo>
                    <a:pt x="3650870" y="817104"/>
                    <a:pt x="3625549" y="807076"/>
                    <a:pt x="3599791" y="798490"/>
                  </a:cubicBezTo>
                  <a:cubicBezTo>
                    <a:pt x="3582999" y="792893"/>
                    <a:pt x="3565447" y="789905"/>
                    <a:pt x="3548275" y="785612"/>
                  </a:cubicBezTo>
                  <a:cubicBezTo>
                    <a:pt x="3531103" y="777026"/>
                    <a:pt x="3513429" y="769379"/>
                    <a:pt x="3496760" y="759854"/>
                  </a:cubicBezTo>
                  <a:cubicBezTo>
                    <a:pt x="3483321" y="752174"/>
                    <a:pt x="3472268" y="740383"/>
                    <a:pt x="3458123" y="734096"/>
                  </a:cubicBezTo>
                  <a:lnTo>
                    <a:pt x="3342213" y="695459"/>
                  </a:lnTo>
                  <a:lnTo>
                    <a:pt x="3303577" y="682581"/>
                  </a:lnTo>
                  <a:cubicBezTo>
                    <a:pt x="3290698" y="678288"/>
                    <a:pt x="3278379" y="671622"/>
                    <a:pt x="3264940" y="669702"/>
                  </a:cubicBezTo>
                  <a:cubicBezTo>
                    <a:pt x="3234889" y="665409"/>
                    <a:pt x="3204654" y="662253"/>
                    <a:pt x="3174788" y="656823"/>
                  </a:cubicBezTo>
                  <a:cubicBezTo>
                    <a:pt x="3157373" y="653657"/>
                    <a:pt x="3140767" y="646636"/>
                    <a:pt x="3123272" y="643944"/>
                  </a:cubicBezTo>
                  <a:cubicBezTo>
                    <a:pt x="3084850" y="638033"/>
                    <a:pt x="3045937" y="635887"/>
                    <a:pt x="3007363" y="631065"/>
                  </a:cubicBezTo>
                  <a:cubicBezTo>
                    <a:pt x="2977241" y="627300"/>
                    <a:pt x="2947300" y="622198"/>
                    <a:pt x="2917210" y="618186"/>
                  </a:cubicBezTo>
                  <a:lnTo>
                    <a:pt x="2814179" y="605307"/>
                  </a:lnTo>
                  <a:cubicBezTo>
                    <a:pt x="2713595" y="571778"/>
                    <a:pt x="2848315" y="613408"/>
                    <a:pt x="2633875" y="579550"/>
                  </a:cubicBezTo>
                  <a:cubicBezTo>
                    <a:pt x="2598908" y="574029"/>
                    <a:pt x="2564428" y="564987"/>
                    <a:pt x="2530844" y="553792"/>
                  </a:cubicBezTo>
                  <a:cubicBezTo>
                    <a:pt x="2517965" y="549499"/>
                    <a:pt x="2505625" y="542977"/>
                    <a:pt x="2492208" y="540913"/>
                  </a:cubicBezTo>
                  <a:cubicBezTo>
                    <a:pt x="2449566" y="534353"/>
                    <a:pt x="2406267" y="533075"/>
                    <a:pt x="2363419" y="528034"/>
                  </a:cubicBezTo>
                  <a:cubicBezTo>
                    <a:pt x="2333271" y="524487"/>
                    <a:pt x="2303251" y="519889"/>
                    <a:pt x="2273267" y="515155"/>
                  </a:cubicBezTo>
                  <a:cubicBezTo>
                    <a:pt x="2221680" y="507010"/>
                    <a:pt x="2170543" y="495874"/>
                    <a:pt x="2118720" y="489397"/>
                  </a:cubicBezTo>
                  <a:lnTo>
                    <a:pt x="2015689" y="476519"/>
                  </a:lnTo>
                  <a:cubicBezTo>
                    <a:pt x="1885855" y="433240"/>
                    <a:pt x="2087238" y="499272"/>
                    <a:pt x="1925537" y="450761"/>
                  </a:cubicBezTo>
                  <a:cubicBezTo>
                    <a:pt x="1899531" y="442959"/>
                    <a:pt x="1874888" y="430328"/>
                    <a:pt x="1848264" y="425003"/>
                  </a:cubicBezTo>
                  <a:cubicBezTo>
                    <a:pt x="1810467" y="417443"/>
                    <a:pt x="1779886" y="414096"/>
                    <a:pt x="1745233" y="399245"/>
                  </a:cubicBezTo>
                  <a:cubicBezTo>
                    <a:pt x="1727587" y="391682"/>
                    <a:pt x="1711543" y="380618"/>
                    <a:pt x="1693718" y="373488"/>
                  </a:cubicBezTo>
                  <a:cubicBezTo>
                    <a:pt x="1668509" y="363404"/>
                    <a:pt x="1616444" y="347730"/>
                    <a:pt x="1616444" y="347730"/>
                  </a:cubicBezTo>
                  <a:cubicBezTo>
                    <a:pt x="1603565" y="339144"/>
                    <a:pt x="1591952" y="328258"/>
                    <a:pt x="1577808" y="321972"/>
                  </a:cubicBezTo>
                  <a:cubicBezTo>
                    <a:pt x="1419312" y="251529"/>
                    <a:pt x="1568877" y="328281"/>
                    <a:pt x="1449019" y="283335"/>
                  </a:cubicBezTo>
                  <a:cubicBezTo>
                    <a:pt x="1431043" y="276594"/>
                    <a:pt x="1414172" y="267103"/>
                    <a:pt x="1397503" y="257578"/>
                  </a:cubicBezTo>
                  <a:cubicBezTo>
                    <a:pt x="1384064" y="249899"/>
                    <a:pt x="1373094" y="237917"/>
                    <a:pt x="1358867" y="231820"/>
                  </a:cubicBezTo>
                  <a:cubicBezTo>
                    <a:pt x="1342598" y="224847"/>
                    <a:pt x="1324370" y="223804"/>
                    <a:pt x="1307351" y="218941"/>
                  </a:cubicBezTo>
                  <a:cubicBezTo>
                    <a:pt x="1266428" y="207249"/>
                    <a:pt x="1247863" y="196633"/>
                    <a:pt x="1204320" y="180304"/>
                  </a:cubicBezTo>
                  <a:cubicBezTo>
                    <a:pt x="1191609" y="175537"/>
                    <a:pt x="1178563" y="171719"/>
                    <a:pt x="1165684" y="167426"/>
                  </a:cubicBezTo>
                  <a:cubicBezTo>
                    <a:pt x="1084688" y="113428"/>
                    <a:pt x="1171576" y="165097"/>
                    <a:pt x="1024016" y="115910"/>
                  </a:cubicBezTo>
                  <a:lnTo>
                    <a:pt x="946743" y="90152"/>
                  </a:lnTo>
                  <a:cubicBezTo>
                    <a:pt x="933864" y="85859"/>
                    <a:pt x="921497" y="79505"/>
                    <a:pt x="908106" y="77273"/>
                  </a:cubicBezTo>
                  <a:lnTo>
                    <a:pt x="830833" y="64395"/>
                  </a:lnTo>
                  <a:cubicBezTo>
                    <a:pt x="809296" y="60479"/>
                    <a:pt x="788109" y="54612"/>
                    <a:pt x="766439" y="51516"/>
                  </a:cubicBezTo>
                  <a:cubicBezTo>
                    <a:pt x="727955" y="46018"/>
                    <a:pt x="689013" y="44135"/>
                    <a:pt x="650529" y="38637"/>
                  </a:cubicBezTo>
                  <a:cubicBezTo>
                    <a:pt x="628859" y="35541"/>
                    <a:pt x="607770" y="29087"/>
                    <a:pt x="586134" y="25758"/>
                  </a:cubicBezTo>
                  <a:cubicBezTo>
                    <a:pt x="551926" y="20495"/>
                    <a:pt x="517447" y="17172"/>
                    <a:pt x="483103" y="12879"/>
                  </a:cubicBezTo>
                  <a:lnTo>
                    <a:pt x="109616" y="0"/>
                  </a:lnTo>
                  <a:close/>
                </a:path>
              </a:pathLst>
            </a:custGeom>
            <a:solidFill>
              <a:srgbClr val="007635"/>
            </a:solidFill>
            <a:ln>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en-US" sz="1500" dirty="0"/>
            </a:p>
          </p:txBody>
        </p:sp>
        <p:sp>
          <p:nvSpPr>
            <p:cNvPr id="9" name="Rectangle 8"/>
            <p:cNvSpPr/>
            <p:nvPr/>
          </p:nvSpPr>
          <p:spPr>
            <a:xfrm>
              <a:off x="2514602" y="2743200"/>
              <a:ext cx="968102" cy="1908925"/>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900" b="1" dirty="0" smtClean="0">
                  <a:ln w="11430"/>
                  <a:solidFill>
                    <a:srgbClr val="FF3300"/>
                  </a:solidFill>
                  <a:effectLst>
                    <a:outerShdw blurRad="80000" dist="40000" dir="5040000" algn="tl">
                      <a:srgbClr val="000000">
                        <a:alpha val="30000"/>
                      </a:srgbClr>
                    </a:outerShdw>
                  </a:effectLst>
                  <a:latin typeface="Stencil Std" pitchFamily="82" charset="0"/>
                  <a:cs typeface="Aharoni" pitchFamily="2" charset="-79"/>
                </a:rPr>
                <a:t>$</a:t>
              </a:r>
              <a:endParaRPr lang="en-US" sz="6900" b="1" dirty="0">
                <a:ln w="11430"/>
                <a:solidFill>
                  <a:srgbClr val="FF3300"/>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0" name="Rectangle 9"/>
            <p:cNvSpPr/>
            <p:nvPr/>
          </p:nvSpPr>
          <p:spPr>
            <a:xfrm>
              <a:off x="5105401" y="3352800"/>
              <a:ext cx="968102" cy="1756210"/>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300" b="1" dirty="0" smtClean="0">
                  <a:ln w="11430"/>
                  <a:solidFill>
                    <a:srgbClr val="00FF00"/>
                  </a:solidFill>
                  <a:effectLst>
                    <a:outerShdw blurRad="80000" dist="40000" dir="5040000" algn="tl">
                      <a:srgbClr val="000000">
                        <a:alpha val="30000"/>
                      </a:srgbClr>
                    </a:outerShdw>
                  </a:effectLst>
                  <a:latin typeface="Stencil Std" pitchFamily="82" charset="0"/>
                  <a:cs typeface="Aharoni" pitchFamily="2" charset="-79"/>
                </a:rPr>
                <a:t>$</a:t>
              </a:r>
              <a:endParaRPr lang="en-US" sz="6300" b="1" dirty="0">
                <a:ln w="11430"/>
                <a:solidFill>
                  <a:srgbClr val="00FF00"/>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1" name="Rectangle 10"/>
            <p:cNvSpPr/>
            <p:nvPr/>
          </p:nvSpPr>
          <p:spPr>
            <a:xfrm>
              <a:off x="3146697" y="2895601"/>
              <a:ext cx="968102" cy="1908925"/>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900" b="1" dirty="0" smtClean="0">
                  <a:ln w="11430"/>
                  <a:solidFill>
                    <a:srgbClr val="FFC000"/>
                  </a:solidFill>
                  <a:effectLst>
                    <a:outerShdw blurRad="80000" dist="40000" dir="5040000" algn="tl">
                      <a:srgbClr val="000000">
                        <a:alpha val="30000"/>
                      </a:srgbClr>
                    </a:outerShdw>
                  </a:effectLst>
                  <a:latin typeface="Stencil Std" pitchFamily="82" charset="0"/>
                  <a:cs typeface="Aharoni" pitchFamily="2" charset="-79"/>
                </a:rPr>
                <a:t>$</a:t>
              </a:r>
              <a:endParaRPr lang="en-US" sz="6900" b="1" dirty="0">
                <a:ln w="11430"/>
                <a:solidFill>
                  <a:srgbClr val="FFC000"/>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2" name="Rectangle 11"/>
            <p:cNvSpPr/>
            <p:nvPr/>
          </p:nvSpPr>
          <p:spPr>
            <a:xfrm>
              <a:off x="4495799" y="3200401"/>
              <a:ext cx="914397" cy="1756210"/>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300" b="1" dirty="0" smtClean="0">
                  <a:ln w="11430"/>
                  <a:solidFill>
                    <a:srgbClr val="00B050"/>
                  </a:solidFill>
                  <a:effectLst>
                    <a:outerShdw blurRad="80000" dist="40000" dir="5040000" algn="tl">
                      <a:srgbClr val="000000">
                        <a:alpha val="30000"/>
                      </a:srgbClr>
                    </a:outerShdw>
                  </a:effectLst>
                  <a:latin typeface="Stencil Std" pitchFamily="82" charset="0"/>
                  <a:cs typeface="Aharoni" pitchFamily="2" charset="-79"/>
                </a:rPr>
                <a:t>$</a:t>
              </a:r>
              <a:endParaRPr lang="en-US" sz="6300" b="1" dirty="0">
                <a:ln w="11430"/>
                <a:solidFill>
                  <a:srgbClr val="00B050"/>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3" name="Rectangle 12"/>
            <p:cNvSpPr/>
            <p:nvPr/>
          </p:nvSpPr>
          <p:spPr>
            <a:xfrm>
              <a:off x="3832502" y="3078542"/>
              <a:ext cx="968102" cy="1756210"/>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300" b="1" dirty="0" smtClean="0">
                  <a:ln w="11430"/>
                  <a:solidFill>
                    <a:srgbClr val="FFFF00"/>
                  </a:solidFill>
                  <a:effectLst>
                    <a:outerShdw blurRad="80000" dist="40000" dir="5040000" algn="tl">
                      <a:srgbClr val="000000">
                        <a:alpha val="30000"/>
                      </a:srgbClr>
                    </a:outerShdw>
                  </a:effectLst>
                  <a:latin typeface="Stencil Std" pitchFamily="82" charset="0"/>
                  <a:cs typeface="Aharoni" pitchFamily="2" charset="-79"/>
                </a:rPr>
                <a:t>$</a:t>
              </a:r>
              <a:endParaRPr lang="en-US" sz="6300" b="1" dirty="0">
                <a:ln w="11430"/>
                <a:solidFill>
                  <a:srgbClr val="FFFF00"/>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4" name="Rectangle 13"/>
            <p:cNvSpPr/>
            <p:nvPr/>
          </p:nvSpPr>
          <p:spPr>
            <a:xfrm>
              <a:off x="5791202" y="3551874"/>
              <a:ext cx="968102" cy="1756210"/>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300" b="1" dirty="0" smtClean="0">
                  <a:ln w="11430"/>
                  <a:solidFill>
                    <a:srgbClr val="0000CC"/>
                  </a:solidFill>
                  <a:effectLst>
                    <a:outerShdw blurRad="80000" dist="40000" dir="5040000" algn="tl">
                      <a:srgbClr val="000000">
                        <a:alpha val="30000"/>
                      </a:srgbClr>
                    </a:outerShdw>
                  </a:effectLst>
                  <a:latin typeface="Stencil Std" pitchFamily="82" charset="0"/>
                  <a:cs typeface="Aharoni" pitchFamily="2" charset="-79"/>
                </a:rPr>
                <a:t>$</a:t>
              </a:r>
              <a:endParaRPr lang="en-US" sz="6300" b="1" dirty="0">
                <a:ln w="11430"/>
                <a:solidFill>
                  <a:srgbClr val="0000CC"/>
                </a:solidFill>
                <a:effectLst>
                  <a:outerShdw blurRad="80000" dist="40000" dir="5040000" algn="tl">
                    <a:srgbClr val="000000">
                      <a:alpha val="30000"/>
                    </a:srgbClr>
                  </a:outerShdw>
                </a:effectLst>
                <a:latin typeface="Stencil Std" pitchFamily="82" charset="0"/>
                <a:cs typeface="Aharoni" pitchFamily="2" charset="-79"/>
              </a:endParaRPr>
            </a:p>
          </p:txBody>
        </p:sp>
        <p:sp>
          <p:nvSpPr>
            <p:cNvPr id="15" name="Rectangle 14"/>
            <p:cNvSpPr/>
            <p:nvPr/>
          </p:nvSpPr>
          <p:spPr>
            <a:xfrm>
              <a:off x="6423298" y="3658849"/>
              <a:ext cx="968102" cy="1756210"/>
            </a:xfrm>
            <a:prstGeom prst="rect">
              <a:avLst/>
            </a:prstGeom>
            <a:noFill/>
          </p:spPr>
          <p:txBody>
            <a:bodyPr wrap="square" lIns="91431" tIns="45716" rIns="91431" bIns="45716">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6300" b="1" dirty="0" smtClean="0">
                  <a:ln w="11430"/>
                  <a:solidFill>
                    <a:srgbClr val="7030A0"/>
                  </a:solidFill>
                  <a:effectLst>
                    <a:outerShdw blurRad="80000" dist="40000" dir="5040000" algn="tl">
                      <a:srgbClr val="000000">
                        <a:alpha val="30000"/>
                      </a:srgbClr>
                    </a:outerShdw>
                  </a:effectLst>
                  <a:latin typeface="Stencil Std" pitchFamily="82" charset="0"/>
                  <a:cs typeface="Aharoni" pitchFamily="2" charset="-79"/>
                </a:rPr>
                <a:t>$</a:t>
              </a:r>
              <a:endParaRPr lang="en-US" sz="6300" b="1" dirty="0">
                <a:ln w="11430"/>
                <a:solidFill>
                  <a:srgbClr val="7030A0"/>
                </a:solidFill>
                <a:effectLst>
                  <a:outerShdw blurRad="80000" dist="40000" dir="5040000" algn="tl">
                    <a:srgbClr val="000000">
                      <a:alpha val="30000"/>
                    </a:srgbClr>
                  </a:outerShdw>
                </a:effectLst>
                <a:latin typeface="Stencil Std" pitchFamily="82" charset="0"/>
                <a:cs typeface="Aharoni" pitchFamily="2" charset="-79"/>
              </a:endParaRPr>
            </a:p>
          </p:txBody>
        </p:sp>
      </p:grpSp>
    </p:spTree>
  </p:cSld>
  <p:clrMapOvr>
    <a:masterClrMapping/>
  </p:clrMapOvr>
  <p:transition spd="slow">
    <p:blinds/>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里程碑定义实践</a:t>
            </a:r>
            <a:endParaRPr lang="zh-CN" altLang="en-US" dirty="0"/>
          </a:p>
        </p:txBody>
      </p:sp>
      <p:sp>
        <p:nvSpPr>
          <p:cNvPr id="3" name="Content Placeholder 2"/>
          <p:cNvSpPr>
            <a:spLocks noGrp="1"/>
          </p:cNvSpPr>
          <p:nvPr>
            <p:ph idx="1"/>
          </p:nvPr>
        </p:nvSpPr>
        <p:spPr>
          <a:xfrm>
            <a:off x="613964" y="3357565"/>
            <a:ext cx="8667750" cy="2879750"/>
          </a:xfrm>
        </p:spPr>
        <p:txBody>
          <a:bodyPr/>
          <a:lstStyle/>
          <a:p>
            <a:r>
              <a:rPr lang="zh-CN" altLang="en-US" sz="2900" dirty="0" smtClean="0"/>
              <a:t>有针对性，逐步实现项目目标</a:t>
            </a:r>
            <a:endParaRPr lang="en-US" altLang="zh-CN" sz="2900" dirty="0" smtClean="0"/>
          </a:p>
          <a:p>
            <a:r>
              <a:rPr lang="zh-CN" altLang="en-US" sz="2900" dirty="0" smtClean="0"/>
              <a:t>适度具体，不要过于详尽</a:t>
            </a:r>
            <a:endParaRPr lang="en-US" altLang="zh-CN" sz="2900" dirty="0" smtClean="0"/>
          </a:p>
          <a:p>
            <a:r>
              <a:rPr lang="zh-CN" altLang="en-US" sz="2900" dirty="0" smtClean="0"/>
              <a:t>可测</a:t>
            </a:r>
            <a:endParaRPr lang="en-US" altLang="zh-CN" sz="2900" dirty="0" smtClean="0"/>
          </a:p>
          <a:p>
            <a:pPr lvl="1"/>
            <a:r>
              <a:rPr lang="zh-CN" altLang="en-US" dirty="0" smtClean="0"/>
              <a:t>当项目进程达到某个时间点之时，</a:t>
            </a:r>
            <a:r>
              <a:rPr lang="en-US" altLang="zh-CN" dirty="0" smtClean="0"/>
              <a:t/>
            </a:r>
            <a:br>
              <a:rPr lang="en-US" altLang="zh-CN" dirty="0" smtClean="0"/>
            </a:br>
            <a:r>
              <a:rPr lang="zh-CN" altLang="en-US" dirty="0" smtClean="0"/>
              <a:t>应能快速判断出位于该时间点上</a:t>
            </a:r>
            <a:r>
              <a:rPr lang="en-US" altLang="zh-CN" dirty="0" smtClean="0"/>
              <a:t/>
            </a:r>
            <a:br>
              <a:rPr lang="en-US" altLang="zh-CN" dirty="0" smtClean="0"/>
            </a:br>
            <a:r>
              <a:rPr lang="zh-CN" altLang="en-US" dirty="0" smtClean="0"/>
              <a:t>的里程碑是否已被实现</a:t>
            </a: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50</a:t>
            </a:fld>
            <a:endParaRPr lang="zh-CN" altLang="en-US" dirty="0"/>
          </a:p>
        </p:txBody>
      </p:sp>
      <p:sp>
        <p:nvSpPr>
          <p:cNvPr id="5" name="Rectangle 4"/>
          <p:cNvSpPr/>
          <p:nvPr/>
        </p:nvSpPr>
        <p:spPr>
          <a:xfrm>
            <a:off x="1247591" y="1484785"/>
            <a:ext cx="7410823" cy="936104"/>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r"/>
            <a:r>
              <a:rPr lang="zh-CN" altLang="en-US" sz="2900" dirty="0" smtClean="0">
                <a:solidFill>
                  <a:srgbClr val="C00000"/>
                </a:solidFill>
                <a:ea typeface="文鼎CS长美黑" pitchFamily="49" charset="-122"/>
              </a:rPr>
              <a:t>定义有针对性的、具体且可测的里程碑。</a:t>
            </a:r>
            <a:endParaRPr lang="zh-CN" altLang="en-US" sz="2900" dirty="0">
              <a:solidFill>
                <a:srgbClr val="C00000"/>
              </a:solidFill>
              <a:ea typeface="文鼎CS长美黑" pitchFamily="49" charset="-122"/>
            </a:endParaRPr>
          </a:p>
        </p:txBody>
      </p:sp>
      <p:pic>
        <p:nvPicPr>
          <p:cNvPr id="7" name="Picture 1" descr="D:\SECBOK\Content\Figures\ToonMilestone.png"/>
          <p:cNvPicPr>
            <a:picLocks noChangeAspect="1" noChangeArrowheads="1"/>
          </p:cNvPicPr>
          <p:nvPr/>
        </p:nvPicPr>
        <p:blipFill>
          <a:blip r:embed="rId2"/>
          <a:srcRect/>
          <a:stretch>
            <a:fillRect/>
          </a:stretch>
        </p:blipFill>
        <p:spPr bwMode="auto">
          <a:xfrm>
            <a:off x="7418079" y="3071810"/>
            <a:ext cx="2487921" cy="351649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里程碑安排实践</a:t>
            </a:r>
            <a:endParaRPr lang="zh-CN" altLang="en-US" dirty="0"/>
          </a:p>
        </p:txBody>
      </p:sp>
      <p:sp>
        <p:nvSpPr>
          <p:cNvPr id="3" name="Content Placeholder 2"/>
          <p:cNvSpPr>
            <a:spLocks noGrp="1"/>
          </p:cNvSpPr>
          <p:nvPr>
            <p:ph idx="1"/>
          </p:nvPr>
        </p:nvSpPr>
        <p:spPr>
          <a:xfrm>
            <a:off x="459186" y="3500437"/>
            <a:ext cx="4571207" cy="1879618"/>
          </a:xfrm>
        </p:spPr>
        <p:txBody>
          <a:bodyPr/>
          <a:lstStyle/>
          <a:p>
            <a:r>
              <a:rPr lang="zh-CN" altLang="en-US" sz="2900" dirty="0" smtClean="0"/>
              <a:t>形式主义：</a:t>
            </a:r>
            <a:r>
              <a:rPr lang="zh-CN" altLang="en-US" sz="2700" dirty="0" smtClean="0"/>
              <a:t>束之高阁</a:t>
            </a:r>
            <a:endParaRPr lang="en-US" altLang="zh-CN" sz="2700" dirty="0" smtClean="0"/>
          </a:p>
          <a:p>
            <a:r>
              <a:rPr lang="zh-CN" altLang="en-US" sz="2900" dirty="0" smtClean="0"/>
              <a:t>怀疑主义：</a:t>
            </a:r>
            <a:r>
              <a:rPr lang="zh-CN" altLang="en-US" sz="2700" dirty="0" smtClean="0"/>
              <a:t>疑其无用</a:t>
            </a:r>
            <a:endParaRPr lang="en-US" altLang="zh-CN" sz="2700" dirty="0" smtClean="0"/>
          </a:p>
          <a:p>
            <a:r>
              <a:rPr lang="zh-CN" altLang="en-US" sz="2900" dirty="0" smtClean="0"/>
              <a:t>悲观主义：</a:t>
            </a:r>
            <a:r>
              <a:rPr lang="zh-CN" altLang="en-US" sz="2700" dirty="0" smtClean="0"/>
              <a:t>过分施压</a:t>
            </a:r>
            <a:endParaRPr lang="zh-CN" altLang="en-US" sz="27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51</a:t>
            </a:fld>
            <a:endParaRPr lang="zh-CN" altLang="en-US" dirty="0"/>
          </a:p>
        </p:txBody>
      </p:sp>
      <p:sp>
        <p:nvSpPr>
          <p:cNvPr id="5" name="Rectangle 4"/>
          <p:cNvSpPr/>
          <p:nvPr/>
        </p:nvSpPr>
        <p:spPr>
          <a:xfrm>
            <a:off x="773877" y="1484786"/>
            <a:ext cx="8048681" cy="1229836"/>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     实事求是地安排每一个里程碑的完成时间，避免陷入形式主义、怀疑主义和悲观主义。</a:t>
            </a:r>
            <a:endParaRPr lang="zh-CN" altLang="en-US" sz="2900" dirty="0">
              <a:solidFill>
                <a:srgbClr val="C00000"/>
              </a:solidFill>
              <a:ea typeface="文鼎CS长美黑" pitchFamily="49" charset="-122"/>
            </a:endParaRPr>
          </a:p>
        </p:txBody>
      </p:sp>
      <p:sp>
        <p:nvSpPr>
          <p:cNvPr id="7" name="Oval 6"/>
          <p:cNvSpPr/>
          <p:nvPr/>
        </p:nvSpPr>
        <p:spPr>
          <a:xfrm>
            <a:off x="541705" y="5429265"/>
            <a:ext cx="3559994" cy="12858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r"/>
            <a:r>
              <a:rPr lang="zh-CN" altLang="en-US" sz="3800" dirty="0" smtClean="0">
                <a:solidFill>
                  <a:schemeClr val="bg1"/>
                </a:solidFill>
                <a:ea typeface="文鼎CS长美黑" pitchFamily="49" charset="-122"/>
              </a:rPr>
              <a:t>实事求是！</a:t>
            </a:r>
            <a:endParaRPr lang="zh-CN" altLang="en-US" sz="3800" dirty="0">
              <a:solidFill>
                <a:schemeClr val="bg1"/>
              </a:solidFill>
              <a:ea typeface="文鼎CS长美黑" pitchFamily="49" charset="-122"/>
            </a:endParaRPr>
          </a:p>
        </p:txBody>
      </p:sp>
      <p:pic>
        <p:nvPicPr>
          <p:cNvPr id="8" name="Picture 2" descr="C:\Users\SECBOK\AppData\Roaming\Tencent\Users\185063557\QQ\WinTemp\RichOle\T]6ILNSS6V14NHIMY0142AU.jpg"/>
          <p:cNvPicPr>
            <a:picLocks noChangeAspect="1" noChangeArrowheads="1"/>
          </p:cNvPicPr>
          <p:nvPr/>
        </p:nvPicPr>
        <p:blipFill>
          <a:blip r:embed="rId2" cstate="print"/>
          <a:srcRect/>
          <a:stretch>
            <a:fillRect/>
          </a:stretch>
        </p:blipFill>
        <p:spPr bwMode="auto">
          <a:xfrm>
            <a:off x="5595974" y="4186003"/>
            <a:ext cx="4071934" cy="2171955"/>
          </a:xfrm>
          <a:prstGeom prst="rect">
            <a:avLst/>
          </a:prstGeom>
          <a:ln>
            <a:noFill/>
          </a:ln>
          <a:effectLst>
            <a:softEdge rad="112500"/>
          </a:effectLst>
        </p:spPr>
      </p:pic>
    </p:spTree>
  </p:cSld>
  <p:clrMapOvr>
    <a:masterClrMapping/>
  </p:clrMapOvr>
  <p:transition spd="slow">
    <p:blind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什么是估算？</a:t>
            </a:r>
            <a:endParaRPr lang="zh-CN" altLang="en-US" dirty="0"/>
          </a:p>
        </p:txBody>
      </p:sp>
      <p:sp>
        <p:nvSpPr>
          <p:cNvPr id="3" name="Content Placeholder 2"/>
          <p:cNvSpPr>
            <a:spLocks noGrp="1"/>
          </p:cNvSpPr>
          <p:nvPr>
            <p:ph idx="1"/>
          </p:nvPr>
        </p:nvSpPr>
        <p:spPr/>
        <p:txBody>
          <a:bodyPr/>
          <a:lstStyle/>
          <a:p>
            <a:r>
              <a:rPr lang="zh-CN" altLang="en-US" dirty="0" smtClean="0"/>
              <a:t>估算 </a:t>
            </a:r>
            <a:r>
              <a:rPr lang="en-US" sz="2900" dirty="0" smtClean="0"/>
              <a:t>(Estimation)</a:t>
            </a:r>
          </a:p>
          <a:p>
            <a:pPr lvl="1"/>
            <a:r>
              <a:rPr lang="zh-CN" altLang="en-US" dirty="0" smtClean="0"/>
              <a:t>对某事物或某属性的</a:t>
            </a:r>
            <a:r>
              <a:rPr lang="zh-CN" altLang="en-US" dirty="0" smtClean="0">
                <a:solidFill>
                  <a:srgbClr val="0000B4"/>
                </a:solidFill>
              </a:rPr>
              <a:t>量化</a:t>
            </a:r>
            <a:r>
              <a:rPr lang="zh-CN" altLang="en-US" dirty="0" smtClean="0"/>
              <a:t>预测</a:t>
            </a:r>
            <a:endParaRPr lang="en-US" dirty="0" smtClean="0"/>
          </a:p>
          <a:p>
            <a:pPr lvl="1"/>
            <a:r>
              <a:rPr lang="zh-CN" altLang="en-US" dirty="0" smtClean="0"/>
              <a:t>一半是科学，一半是艺术</a:t>
            </a:r>
            <a:endParaRPr lang="en-US" altLang="zh-CN" dirty="0" smtClean="0"/>
          </a:p>
          <a:p>
            <a:pPr lvl="1"/>
            <a:r>
              <a:rPr lang="zh-CN" altLang="en-US" dirty="0" smtClean="0"/>
              <a:t>极大地依赖于估算师的经验 </a:t>
            </a:r>
            <a:r>
              <a:rPr lang="en-US" dirty="0" smtClean="0"/>
              <a:t>(</a:t>
            </a:r>
            <a:r>
              <a:rPr lang="zh-CN" altLang="en-US" dirty="0" smtClean="0"/>
              <a:t>甚至是直觉</a:t>
            </a:r>
            <a:r>
              <a:rPr lang="en-US" dirty="0" smtClean="0"/>
              <a:t>)</a:t>
            </a:r>
          </a:p>
          <a:p>
            <a:pPr lvl="1"/>
            <a:endParaRPr lang="en-US" altLang="zh-CN" dirty="0" smtClean="0"/>
          </a:p>
          <a:p>
            <a:pPr lvl="1"/>
            <a:endParaRPr lang="en-US" altLang="zh-CN" dirty="0" smtClean="0"/>
          </a:p>
          <a:p>
            <a:pPr lvl="1"/>
            <a:r>
              <a:rPr lang="zh-CN" altLang="en-US" dirty="0" smtClean="0"/>
              <a:t>主观估算十分普遍</a:t>
            </a:r>
            <a:endParaRPr lang="en-US" altLang="zh-CN" dirty="0" smtClean="0"/>
          </a:p>
          <a:p>
            <a:pPr lvl="1"/>
            <a:r>
              <a:rPr lang="zh-CN" altLang="en-US" dirty="0" smtClean="0"/>
              <a:t>量化估算有较高公信力</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52</a:t>
            </a:fld>
            <a:endParaRPr lang="zh-CN" altLang="en-US" dirty="0"/>
          </a:p>
        </p:txBody>
      </p:sp>
      <p:grpSp>
        <p:nvGrpSpPr>
          <p:cNvPr id="5" name="Group 4"/>
          <p:cNvGrpSpPr/>
          <p:nvPr/>
        </p:nvGrpSpPr>
        <p:grpSpPr>
          <a:xfrm>
            <a:off x="6036482" y="3838977"/>
            <a:ext cx="3559959" cy="2518986"/>
            <a:chOff x="3221010" y="1599122"/>
            <a:chExt cx="3240890" cy="3402659"/>
          </a:xfrm>
        </p:grpSpPr>
        <p:sp>
          <p:nvSpPr>
            <p:cNvPr id="6" name="Chord 5"/>
            <p:cNvSpPr/>
            <p:nvPr/>
          </p:nvSpPr>
          <p:spPr>
            <a:xfrm rot="11379553">
              <a:off x="4398007" y="1599122"/>
              <a:ext cx="2063893" cy="3079236"/>
            </a:xfrm>
            <a:prstGeom prst="chor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4200" dirty="0">
                <a:latin typeface="方正琥珀简体" pitchFamily="2" charset="-122"/>
                <a:ea typeface="方正琥珀简体" pitchFamily="2" charset="-122"/>
              </a:endParaRPr>
            </a:p>
          </p:txBody>
        </p:sp>
        <p:sp>
          <p:nvSpPr>
            <p:cNvPr id="7" name="Chord 6"/>
            <p:cNvSpPr/>
            <p:nvPr/>
          </p:nvSpPr>
          <p:spPr>
            <a:xfrm rot="8645031" flipH="1">
              <a:off x="3221010" y="1782137"/>
              <a:ext cx="2218284" cy="3219644"/>
            </a:xfrm>
            <a:prstGeom prst="chord">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4200" dirty="0">
                <a:latin typeface="方正琥珀简体" pitchFamily="2" charset="-122"/>
                <a:ea typeface="方正琥珀简体" pitchFamily="2" charset="-122"/>
              </a:endParaRPr>
            </a:p>
          </p:txBody>
        </p:sp>
        <p:sp>
          <p:nvSpPr>
            <p:cNvPr id="8" name="TextBox 7"/>
            <p:cNvSpPr txBox="1"/>
            <p:nvPr/>
          </p:nvSpPr>
          <p:spPr>
            <a:xfrm rot="21366211">
              <a:off x="3687042" y="2158124"/>
              <a:ext cx="868593" cy="2619200"/>
            </a:xfrm>
            <a:prstGeom prst="rect">
              <a:avLst/>
            </a:prstGeom>
            <a:noFill/>
          </p:spPr>
          <p:txBody>
            <a:bodyPr wrap="none" rtlCol="0">
              <a:spAutoFit/>
            </a:bodyPr>
            <a:lstStyle/>
            <a:p>
              <a:r>
                <a:rPr lang="zh-CN" altLang="en-US" sz="6000" dirty="0" smtClean="0">
                  <a:solidFill>
                    <a:schemeClr val="bg1"/>
                  </a:solidFill>
                  <a:latin typeface="方正康体简体" pitchFamily="65" charset="-122"/>
                  <a:ea typeface="方正康体简体" pitchFamily="65" charset="-122"/>
                </a:rPr>
                <a:t>科</a:t>
              </a:r>
              <a:r>
                <a:rPr lang="en-US" altLang="zh-CN" sz="6000" dirty="0" smtClean="0">
                  <a:solidFill>
                    <a:schemeClr val="bg1"/>
                  </a:solidFill>
                  <a:latin typeface="方正康体简体" pitchFamily="65" charset="-122"/>
                  <a:ea typeface="方正康体简体" pitchFamily="65" charset="-122"/>
                </a:rPr>
                <a:t/>
              </a:r>
              <a:br>
                <a:rPr lang="en-US" altLang="zh-CN" sz="6000" dirty="0" smtClean="0">
                  <a:solidFill>
                    <a:schemeClr val="bg1"/>
                  </a:solidFill>
                  <a:latin typeface="方正康体简体" pitchFamily="65" charset="-122"/>
                  <a:ea typeface="方正康体简体" pitchFamily="65" charset="-122"/>
                </a:rPr>
              </a:br>
              <a:r>
                <a:rPr lang="zh-CN" altLang="en-US" sz="6000" dirty="0" smtClean="0">
                  <a:solidFill>
                    <a:schemeClr val="bg1"/>
                  </a:solidFill>
                  <a:latin typeface="方正康体简体" pitchFamily="65" charset="-122"/>
                  <a:ea typeface="方正康体简体" pitchFamily="65" charset="-122"/>
                </a:rPr>
                <a:t>学</a:t>
              </a:r>
              <a:endParaRPr lang="zh-CN" altLang="en-US" sz="6000" dirty="0">
                <a:solidFill>
                  <a:schemeClr val="bg1"/>
                </a:solidFill>
                <a:latin typeface="方正康体简体" pitchFamily="65" charset="-122"/>
                <a:ea typeface="方正康体简体" pitchFamily="65" charset="-122"/>
              </a:endParaRPr>
            </a:p>
          </p:txBody>
        </p:sp>
        <p:sp>
          <p:nvSpPr>
            <p:cNvPr id="9" name="TextBox 8"/>
            <p:cNvSpPr txBox="1"/>
            <p:nvPr/>
          </p:nvSpPr>
          <p:spPr>
            <a:xfrm>
              <a:off x="5184574" y="2018011"/>
              <a:ext cx="868593" cy="2619200"/>
            </a:xfrm>
            <a:prstGeom prst="rect">
              <a:avLst/>
            </a:prstGeom>
            <a:noFill/>
          </p:spPr>
          <p:txBody>
            <a:bodyPr wrap="none" rtlCol="0">
              <a:spAutoFit/>
            </a:bodyPr>
            <a:lstStyle/>
            <a:p>
              <a:r>
                <a:rPr lang="zh-CN" altLang="en-US" sz="6000" dirty="0" smtClean="0">
                  <a:solidFill>
                    <a:schemeClr val="bg1"/>
                  </a:solidFill>
                  <a:latin typeface="方正康体简体" pitchFamily="65" charset="-122"/>
                  <a:ea typeface="方正康体简体" pitchFamily="65" charset="-122"/>
                </a:rPr>
                <a:t>艺</a:t>
              </a:r>
              <a:r>
                <a:rPr lang="en-US" altLang="zh-CN" sz="6000" dirty="0" smtClean="0">
                  <a:solidFill>
                    <a:schemeClr val="bg1"/>
                  </a:solidFill>
                  <a:latin typeface="方正康体简体" pitchFamily="65" charset="-122"/>
                  <a:ea typeface="方正康体简体" pitchFamily="65" charset="-122"/>
                </a:rPr>
                <a:t/>
              </a:r>
              <a:br>
                <a:rPr lang="en-US" altLang="zh-CN" sz="6000" dirty="0" smtClean="0">
                  <a:solidFill>
                    <a:schemeClr val="bg1"/>
                  </a:solidFill>
                  <a:latin typeface="方正康体简体" pitchFamily="65" charset="-122"/>
                  <a:ea typeface="方正康体简体" pitchFamily="65" charset="-122"/>
                </a:rPr>
              </a:br>
              <a:r>
                <a:rPr lang="zh-CN" altLang="en-US" sz="6000" dirty="0" smtClean="0">
                  <a:solidFill>
                    <a:schemeClr val="bg1"/>
                  </a:solidFill>
                  <a:latin typeface="方正康体简体" pitchFamily="65" charset="-122"/>
                  <a:ea typeface="方正康体简体" pitchFamily="65" charset="-122"/>
                </a:rPr>
                <a:t>术</a:t>
              </a:r>
              <a:endParaRPr lang="zh-CN" altLang="en-US" sz="6000" dirty="0">
                <a:solidFill>
                  <a:schemeClr val="bg1"/>
                </a:solidFill>
                <a:latin typeface="方正康体简体" pitchFamily="65" charset="-122"/>
                <a:ea typeface="方正康体简体" pitchFamily="65" charset="-122"/>
              </a:endParaRPr>
            </a:p>
          </p:txBody>
        </p:sp>
      </p:grpSp>
    </p:spTree>
  </p:cSld>
  <p:clrMapOvr>
    <a:masterClrMapping/>
  </p:clrMapOvr>
  <p:transition spd="slow">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估算与度量</a:t>
            </a:r>
            <a:endParaRPr lang="zh-CN" altLang="en-US" dirty="0"/>
          </a:p>
        </p:txBody>
      </p:sp>
      <p:sp>
        <p:nvSpPr>
          <p:cNvPr id="3" name="Content Placeholder 2"/>
          <p:cNvSpPr>
            <a:spLocks noGrp="1"/>
          </p:cNvSpPr>
          <p:nvPr>
            <p:ph idx="1"/>
          </p:nvPr>
        </p:nvSpPr>
        <p:spPr/>
        <p:txBody>
          <a:bodyPr/>
          <a:lstStyle/>
          <a:p>
            <a:r>
              <a:rPr lang="zh-CN" altLang="en-US" dirty="0" smtClean="0"/>
              <a:t>估算相似于、但不同于度量。</a:t>
            </a:r>
            <a:endParaRPr lang="en-US" altLang="zh-CN" dirty="0" smtClean="0"/>
          </a:p>
          <a:p>
            <a:pPr lvl="1"/>
            <a:r>
              <a:rPr lang="zh-CN" altLang="en-US" dirty="0" smtClean="0"/>
              <a:t>两者都是对客观事物或其属性的量化，即用一个数值的形式描述目标事物或属性。</a:t>
            </a:r>
            <a:endParaRPr lang="en-US" dirty="0" smtClean="0"/>
          </a:p>
          <a:p>
            <a:pPr lvl="1"/>
            <a:r>
              <a:rPr lang="zh-CN" altLang="en-US" dirty="0" smtClean="0"/>
              <a:t>度量相对更客观，通常是分析和计算客观数据而获得度量结果；</a:t>
            </a:r>
            <a:r>
              <a:rPr lang="en-US" dirty="0" smtClean="0"/>
              <a:t> </a:t>
            </a:r>
          </a:p>
          <a:p>
            <a:pPr lvl="1"/>
            <a:r>
              <a:rPr lang="zh-CN" altLang="en-US" dirty="0" smtClean="0"/>
              <a:t>估算相对更主观，常直接基于估算师的经验和知识而给出估算值。</a:t>
            </a:r>
            <a:endParaRPr lang="en-US" altLang="zh-CN" dirty="0" smtClean="0"/>
          </a:p>
          <a:p>
            <a:endParaRPr lang="en-US" altLang="zh-CN" dirty="0" smtClean="0"/>
          </a:p>
          <a:p>
            <a:r>
              <a:rPr lang="zh-CN" altLang="en-US" sz="2700" dirty="0" smtClean="0"/>
              <a:t>当度量用的原始数据充分之时，估算师就会结合度量进行估算，或直接将度量值当做估算值。</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53</a:t>
            </a:fld>
            <a:endParaRPr lang="zh-CN" altLang="en-US" dirty="0"/>
          </a:p>
        </p:txBody>
      </p:sp>
    </p:spTree>
  </p:cSld>
  <p:clrMapOvr>
    <a:masterClrMapping/>
  </p:clrMapOvr>
  <p:transition spd="slow">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估算常识</a:t>
            </a:r>
            <a:endParaRPr lang="zh-CN" altLang="en-US" dirty="0"/>
          </a:p>
        </p:txBody>
      </p:sp>
      <p:sp>
        <p:nvSpPr>
          <p:cNvPr id="3" name="Content Placeholder 2"/>
          <p:cNvSpPr>
            <a:spLocks noGrp="1"/>
          </p:cNvSpPr>
          <p:nvPr>
            <p:ph idx="1"/>
          </p:nvPr>
        </p:nvSpPr>
        <p:spPr>
          <a:xfrm>
            <a:off x="232139" y="3929070"/>
            <a:ext cx="6423468" cy="2308246"/>
          </a:xfrm>
        </p:spPr>
        <p:txBody>
          <a:bodyPr/>
          <a:lstStyle/>
          <a:p>
            <a:r>
              <a:rPr lang="zh-CN" altLang="en-US" sz="2500" dirty="0" smtClean="0"/>
              <a:t>不考虑度量</a:t>
            </a:r>
            <a:r>
              <a:rPr lang="zh-CN" altLang="en-US" sz="2500" dirty="0" smtClean="0">
                <a:solidFill>
                  <a:srgbClr val="FF0000"/>
                </a:solidFill>
              </a:rPr>
              <a:t>成本和负面影响</a:t>
            </a:r>
            <a:r>
              <a:rPr lang="zh-CN" altLang="en-US" sz="2500" dirty="0" smtClean="0"/>
              <a:t>的情况下，度量总比不度量好</a:t>
            </a:r>
            <a:endParaRPr lang="en-US" altLang="zh-CN" sz="2500" dirty="0" smtClean="0"/>
          </a:p>
          <a:p>
            <a:pPr lvl="1"/>
            <a:r>
              <a:rPr lang="zh-CN" altLang="en-US" sz="2500" dirty="0" smtClean="0"/>
              <a:t>基于合适量度和原始数据的度量结论确实具有高价值。</a:t>
            </a:r>
            <a:endParaRPr lang="en-US" altLang="zh-CN" sz="2100" dirty="0" smtClean="0"/>
          </a:p>
          <a:p>
            <a:endParaRPr lang="en-US" altLang="zh-CN" sz="1200" dirty="0" smtClean="0"/>
          </a:p>
          <a:p>
            <a:r>
              <a:rPr lang="zh-CN" altLang="en-US" sz="2500" dirty="0" smtClean="0"/>
              <a:t>注意，估算需要成本，也有负面影响。</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54</a:t>
            </a:fld>
            <a:endParaRPr lang="zh-CN" altLang="en-US" dirty="0"/>
          </a:p>
        </p:txBody>
      </p:sp>
      <p:sp>
        <p:nvSpPr>
          <p:cNvPr id="5" name="Rectangle 4"/>
          <p:cNvSpPr/>
          <p:nvPr/>
        </p:nvSpPr>
        <p:spPr>
          <a:xfrm>
            <a:off x="1130582" y="1500178"/>
            <a:ext cx="7566841" cy="1224135"/>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r"/>
            <a:r>
              <a:rPr lang="zh-CN" altLang="en-US" sz="2900" dirty="0" smtClean="0">
                <a:solidFill>
                  <a:srgbClr val="C00000"/>
                </a:solidFill>
                <a:ea typeface="文鼎CS长美黑" pitchFamily="49" charset="-122"/>
              </a:rPr>
              <a:t>估算的准确度决定它的有效性和实际价值。</a:t>
            </a:r>
            <a:endParaRPr lang="zh-CN" altLang="en-US" sz="2900" dirty="0">
              <a:solidFill>
                <a:srgbClr val="C00000"/>
              </a:solidFill>
              <a:ea typeface="文鼎CS长美黑" pitchFamily="49" charset="-122"/>
            </a:endParaRPr>
          </a:p>
        </p:txBody>
      </p:sp>
      <p:grpSp>
        <p:nvGrpSpPr>
          <p:cNvPr id="11" name="Group 10"/>
          <p:cNvGrpSpPr/>
          <p:nvPr/>
        </p:nvGrpSpPr>
        <p:grpSpPr>
          <a:xfrm>
            <a:off x="7197350" y="3500441"/>
            <a:ext cx="2553909" cy="2857519"/>
            <a:chOff x="6558423" y="3062458"/>
            <a:chExt cx="2514171" cy="3366938"/>
          </a:xfrm>
        </p:grpSpPr>
        <p:sp>
          <p:nvSpPr>
            <p:cNvPr id="6" name="Oval 5"/>
            <p:cNvSpPr/>
            <p:nvPr/>
          </p:nvSpPr>
          <p:spPr>
            <a:xfrm>
              <a:off x="6558423" y="5621217"/>
              <a:ext cx="2514171" cy="808179"/>
            </a:xfrm>
            <a:prstGeom prst="ellipse">
              <a:avLst/>
            </a:prstGeom>
          </p:spPr>
          <p:style>
            <a:lnRef idx="0">
              <a:schemeClr val="dk1"/>
            </a:lnRef>
            <a:fillRef idx="3">
              <a:schemeClr val="dk1"/>
            </a:fillRef>
            <a:effectRef idx="3">
              <a:schemeClr val="dk1"/>
            </a:effectRef>
            <a:fontRef idx="minor">
              <a:schemeClr val="lt1"/>
            </a:fontRef>
          </p:style>
          <p:txBody>
            <a:bodyPr lIns="37253" tIns="18626" rIns="37253" bIns="18626" rtlCol="0" anchor="ctr"/>
            <a:lstStyle/>
            <a:p>
              <a:pPr algn="ctr"/>
              <a:r>
                <a:rPr lang="zh-CN" altLang="en-US" sz="3300" dirty="0" smtClean="0">
                  <a:latin typeface="Adobe 楷体 Std R" pitchFamily="18" charset="-122"/>
                  <a:ea typeface="Adobe 楷体 Std R" pitchFamily="18" charset="-122"/>
                </a:rPr>
                <a:t>准确度</a:t>
              </a:r>
              <a:endParaRPr lang="zh-CN" altLang="en-US" sz="3300" dirty="0">
                <a:latin typeface="Adobe 楷体 Std R" pitchFamily="18" charset="-122"/>
                <a:ea typeface="Adobe 楷体 Std R" pitchFamily="18" charset="-122"/>
              </a:endParaRPr>
            </a:p>
          </p:txBody>
        </p:sp>
        <p:sp>
          <p:nvSpPr>
            <p:cNvPr id="7" name="Oval 6"/>
            <p:cNvSpPr/>
            <p:nvPr/>
          </p:nvSpPr>
          <p:spPr>
            <a:xfrm>
              <a:off x="6558423" y="4351221"/>
              <a:ext cx="2514171" cy="808179"/>
            </a:xfrm>
            <a:prstGeom prst="ellipse">
              <a:avLst/>
            </a:prstGeom>
            <a:solidFill>
              <a:srgbClr val="4B0DF9"/>
            </a:solidFill>
          </p:spPr>
          <p:style>
            <a:lnRef idx="0">
              <a:schemeClr val="accent2"/>
            </a:lnRef>
            <a:fillRef idx="3">
              <a:schemeClr val="accent2"/>
            </a:fillRef>
            <a:effectRef idx="3">
              <a:schemeClr val="accent2"/>
            </a:effectRef>
            <a:fontRef idx="minor">
              <a:schemeClr val="lt1"/>
            </a:fontRef>
          </p:style>
          <p:txBody>
            <a:bodyPr lIns="37253" tIns="18626" rIns="37253" bIns="18626" rtlCol="0" anchor="ctr"/>
            <a:lstStyle/>
            <a:p>
              <a:pPr algn="ctr"/>
              <a:r>
                <a:rPr lang="zh-CN" altLang="en-US" sz="3300" dirty="0" smtClean="0">
                  <a:latin typeface="Adobe 楷体 Std R" pitchFamily="18" charset="-122"/>
                  <a:ea typeface="Adobe 楷体 Std R" pitchFamily="18" charset="-122"/>
                </a:rPr>
                <a:t>有效性</a:t>
              </a:r>
              <a:endParaRPr lang="zh-CN" altLang="en-US" sz="3300" dirty="0">
                <a:latin typeface="Adobe 楷体 Std R" pitchFamily="18" charset="-122"/>
                <a:ea typeface="Adobe 楷体 Std R" pitchFamily="18" charset="-122"/>
              </a:endParaRPr>
            </a:p>
          </p:txBody>
        </p:sp>
        <p:sp>
          <p:nvSpPr>
            <p:cNvPr id="8" name="Oval 7"/>
            <p:cNvSpPr/>
            <p:nvPr/>
          </p:nvSpPr>
          <p:spPr>
            <a:xfrm>
              <a:off x="6558423" y="3062458"/>
              <a:ext cx="2514171" cy="808179"/>
            </a:xfrm>
            <a:prstGeom prst="ellipse">
              <a:avLst/>
            </a:prstGeom>
            <a:solidFill>
              <a:srgbClr val="C00000"/>
            </a:solidFill>
          </p:spPr>
          <p:style>
            <a:lnRef idx="0">
              <a:schemeClr val="dk1"/>
            </a:lnRef>
            <a:fillRef idx="3">
              <a:schemeClr val="dk1"/>
            </a:fillRef>
            <a:effectRef idx="3">
              <a:schemeClr val="dk1"/>
            </a:effectRef>
            <a:fontRef idx="minor">
              <a:schemeClr val="lt1"/>
            </a:fontRef>
          </p:style>
          <p:txBody>
            <a:bodyPr lIns="37253" tIns="18626" rIns="37253" bIns="18626" rtlCol="0" anchor="ctr"/>
            <a:lstStyle/>
            <a:p>
              <a:pPr algn="ctr"/>
              <a:r>
                <a:rPr lang="zh-CN" altLang="en-US" sz="3300" dirty="0" smtClean="0">
                  <a:latin typeface="Adobe 楷体 Std R" pitchFamily="18" charset="-122"/>
                  <a:ea typeface="Adobe 楷体 Std R" pitchFamily="18" charset="-122"/>
                </a:rPr>
                <a:t>价值</a:t>
              </a:r>
              <a:endParaRPr lang="zh-CN" altLang="en-US" sz="3300" dirty="0">
                <a:latin typeface="Adobe 楷体 Std R" pitchFamily="18" charset="-122"/>
                <a:ea typeface="Adobe 楷体 Std R" pitchFamily="18" charset="-122"/>
              </a:endParaRPr>
            </a:p>
          </p:txBody>
        </p:sp>
        <p:sp>
          <p:nvSpPr>
            <p:cNvPr id="9" name="Up Arrow 8"/>
            <p:cNvSpPr/>
            <p:nvPr/>
          </p:nvSpPr>
          <p:spPr>
            <a:xfrm>
              <a:off x="7656758" y="5227936"/>
              <a:ext cx="317500" cy="361947"/>
            </a:xfrm>
            <a:prstGeom prst="upArrow">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lIns="37253" tIns="18626" rIns="37253" bIns="18626" rtlCol="0" anchor="ctr"/>
            <a:lstStyle/>
            <a:p>
              <a:pPr algn="ctr"/>
              <a:endParaRPr lang="zh-CN" altLang="en-US" sz="1700" dirty="0">
                <a:latin typeface="Adobe 楷体 Std R" pitchFamily="18" charset="-122"/>
                <a:ea typeface="Adobe 楷体 Std R" pitchFamily="18" charset="-122"/>
              </a:endParaRPr>
            </a:p>
          </p:txBody>
        </p:sp>
        <p:sp>
          <p:nvSpPr>
            <p:cNvPr id="10" name="Up Arrow 9"/>
            <p:cNvSpPr/>
            <p:nvPr/>
          </p:nvSpPr>
          <p:spPr>
            <a:xfrm>
              <a:off x="7656758" y="3930961"/>
              <a:ext cx="317500" cy="361947"/>
            </a:xfrm>
            <a:prstGeom prst="upArrow">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lIns="37253" tIns="18626" rIns="37253" bIns="18626" rtlCol="0" anchor="ctr"/>
            <a:lstStyle/>
            <a:p>
              <a:pPr algn="ctr"/>
              <a:endParaRPr lang="zh-CN" altLang="en-US" sz="1700" dirty="0">
                <a:latin typeface="Adobe 楷体 Std R" pitchFamily="18" charset="-122"/>
                <a:ea typeface="Adobe 楷体 Std R" pitchFamily="18" charset="-122"/>
              </a:endParaRPr>
            </a:p>
          </p:txBody>
        </p:sp>
      </p:grpSp>
    </p:spTree>
  </p:cSld>
  <p:clrMapOvr>
    <a:masterClrMapping/>
  </p:clrMapOvr>
  <p:transition spd="slow">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常用估算方法</a:t>
            </a:r>
            <a:endParaRPr lang="zh-CN" altLang="en-US" dirty="0"/>
          </a:p>
        </p:txBody>
      </p:sp>
      <p:sp>
        <p:nvSpPr>
          <p:cNvPr id="3" name="Content Placeholder 2"/>
          <p:cNvSpPr>
            <a:spLocks noGrp="1"/>
          </p:cNvSpPr>
          <p:nvPr>
            <p:ph idx="1"/>
          </p:nvPr>
        </p:nvSpPr>
        <p:spPr/>
        <p:txBody>
          <a:bodyPr/>
          <a:lstStyle/>
          <a:p>
            <a:r>
              <a:rPr lang="zh-CN" altLang="en-US" dirty="0" smtClean="0"/>
              <a:t>类比法：</a:t>
            </a:r>
            <a:endParaRPr lang="en-US" altLang="zh-CN" dirty="0" smtClean="0"/>
          </a:p>
          <a:p>
            <a:pPr lvl="1"/>
            <a:r>
              <a:rPr lang="zh-CN" altLang="en-US" dirty="0" smtClean="0"/>
              <a:t>比较当前估算与已有相似估算，将已有估算值 </a:t>
            </a:r>
            <a:r>
              <a:rPr lang="en-US" dirty="0" smtClean="0"/>
              <a:t>(</a:t>
            </a:r>
            <a:r>
              <a:rPr lang="zh-CN" altLang="en-US" dirty="0" smtClean="0"/>
              <a:t>经过调整</a:t>
            </a:r>
            <a:r>
              <a:rPr lang="en-US" dirty="0" smtClean="0"/>
              <a:t>) </a:t>
            </a:r>
            <a:r>
              <a:rPr lang="zh-CN" altLang="en-US" dirty="0" smtClean="0"/>
              <a:t>作为本次估算的结果</a:t>
            </a:r>
            <a:endParaRPr lang="en-US" altLang="zh-CN" dirty="0" smtClean="0"/>
          </a:p>
          <a:p>
            <a:pPr lvl="1"/>
            <a:r>
              <a:rPr lang="zh-CN" altLang="en-US" dirty="0" smtClean="0"/>
              <a:t>相对简单易用，但其准确性视具体应用而。</a:t>
            </a:r>
            <a:endParaRPr lang="en-US" altLang="zh-CN" dirty="0" smtClean="0"/>
          </a:p>
          <a:p>
            <a:r>
              <a:rPr lang="zh-CN" altLang="en-US" dirty="0" smtClean="0"/>
              <a:t>参数法 </a:t>
            </a:r>
            <a:r>
              <a:rPr lang="en-US" altLang="zh-CN" dirty="0" smtClean="0"/>
              <a:t>(</a:t>
            </a:r>
            <a:r>
              <a:rPr lang="zh-CN" altLang="en-US" dirty="0" smtClean="0"/>
              <a:t>算术法</a:t>
            </a:r>
            <a:r>
              <a:rPr lang="en-US" altLang="zh-CN" dirty="0" smtClean="0"/>
              <a:t>)</a:t>
            </a:r>
          </a:p>
          <a:p>
            <a:pPr lvl="1"/>
            <a:r>
              <a:rPr lang="zh-CN" altLang="en-US" dirty="0" smtClean="0"/>
              <a:t>建立数学估算模型并依此进行估算</a:t>
            </a:r>
            <a:endParaRPr lang="en-US" altLang="zh-CN" dirty="0" smtClean="0"/>
          </a:p>
          <a:p>
            <a:pPr lvl="1"/>
            <a:r>
              <a:rPr lang="zh-CN" altLang="en-US" dirty="0" smtClean="0"/>
              <a:t>例如：</a:t>
            </a:r>
            <a:r>
              <a:rPr lang="en-US" dirty="0" smtClean="0"/>
              <a:t> COCOMO</a:t>
            </a:r>
            <a:r>
              <a:rPr lang="zh-CN" altLang="en-US" dirty="0" smtClean="0"/>
              <a:t>模型、</a:t>
            </a:r>
            <a:r>
              <a:rPr lang="en-US" dirty="0" smtClean="0"/>
              <a:t>Putnam</a:t>
            </a:r>
            <a:r>
              <a:rPr lang="zh-CN" altLang="en-US" dirty="0" smtClean="0"/>
              <a:t>成本算法</a:t>
            </a:r>
            <a:endParaRPr lang="en-US" altLang="zh-CN" dirty="0" smtClean="0"/>
          </a:p>
          <a:p>
            <a:r>
              <a:rPr lang="zh-CN" altLang="en-US" dirty="0" smtClean="0"/>
              <a:t>经验法 </a:t>
            </a:r>
            <a:r>
              <a:rPr lang="en-US" dirty="0" smtClean="0"/>
              <a:t>(</a:t>
            </a:r>
            <a:r>
              <a:rPr lang="zh-CN" altLang="en-US" dirty="0" smtClean="0"/>
              <a:t>专家判断法</a:t>
            </a:r>
            <a:r>
              <a:rPr lang="en-US" dirty="0" smtClean="0"/>
              <a:t>)</a:t>
            </a:r>
          </a:p>
          <a:p>
            <a:pPr lvl="1"/>
            <a:r>
              <a:rPr lang="zh-CN" altLang="en-US" dirty="0" smtClean="0"/>
              <a:t>通过专家的主观判断而得出估算值</a:t>
            </a:r>
            <a:endParaRPr lang="en-US" altLang="zh-CN" dirty="0" smtClean="0"/>
          </a:p>
          <a:p>
            <a:pPr lvl="1"/>
            <a:r>
              <a:rPr lang="zh-CN" altLang="en-US" dirty="0" smtClean="0"/>
              <a:t>广泛适用于几乎所有项目估算活动</a:t>
            </a:r>
          </a:p>
          <a:p>
            <a:endParaRPr lang="zh-CN" altLang="en-US"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55</a:t>
            </a:fld>
            <a:endParaRPr lang="zh-CN" altLang="en-US" dirty="0"/>
          </a:p>
        </p:txBody>
      </p:sp>
    </p:spTree>
  </p:cSld>
  <p:clrMapOvr>
    <a:masterClrMapping/>
  </p:clrMapOvr>
  <p:transition spd="slow">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常用估算方法</a:t>
            </a:r>
            <a:endParaRPr lang="zh-CN" altLang="en-US" dirty="0"/>
          </a:p>
        </p:txBody>
      </p:sp>
      <p:sp>
        <p:nvSpPr>
          <p:cNvPr id="3" name="Content Placeholder 2"/>
          <p:cNvSpPr>
            <a:spLocks noGrp="1"/>
          </p:cNvSpPr>
          <p:nvPr>
            <p:ph idx="1"/>
          </p:nvPr>
        </p:nvSpPr>
        <p:spPr>
          <a:xfrm>
            <a:off x="613964" y="4192588"/>
            <a:ext cx="8667750" cy="2093932"/>
          </a:xfrm>
        </p:spPr>
        <p:txBody>
          <a:bodyPr/>
          <a:lstStyle/>
          <a:p>
            <a:r>
              <a:rPr lang="zh-CN" altLang="en-US" sz="2900" dirty="0" smtClean="0"/>
              <a:t>参数估算从未真正得到大范围的应用。</a:t>
            </a:r>
            <a:endParaRPr lang="en-US" altLang="zh-CN" sz="2900" dirty="0" smtClean="0"/>
          </a:p>
          <a:p>
            <a:pPr lvl="1"/>
            <a:r>
              <a:rPr lang="zh-CN" altLang="en-US" sz="2500" dirty="0" smtClean="0"/>
              <a:t>所需的原始数据通常无法或很难收集得到</a:t>
            </a:r>
            <a:endParaRPr lang="en-US" altLang="zh-CN" sz="2500" dirty="0" smtClean="0"/>
          </a:p>
          <a:p>
            <a:pPr lvl="1"/>
            <a:r>
              <a:rPr lang="zh-CN" altLang="en-US" sz="2500" dirty="0" smtClean="0"/>
              <a:t>所用的数学估算模型不适宜于具体项目</a:t>
            </a:r>
            <a:endParaRPr lang="en-US" altLang="zh-CN" sz="2500" dirty="0" smtClean="0"/>
          </a:p>
          <a:p>
            <a:pPr lvl="1">
              <a:buNone/>
            </a:pPr>
            <a:r>
              <a:rPr lang="en-US" altLang="zh-CN" sz="2500" dirty="0" smtClean="0">
                <a:sym typeface="Wingdings" pitchFamily="2" charset="2"/>
              </a:rPr>
              <a:t> </a:t>
            </a:r>
            <a:r>
              <a:rPr lang="zh-CN" altLang="en-US" sz="2500" dirty="0" smtClean="0"/>
              <a:t>这是“</a:t>
            </a:r>
            <a:r>
              <a:rPr lang="zh-CN" altLang="en-US" sz="2500" dirty="0" smtClean="0">
                <a:solidFill>
                  <a:srgbClr val="FF0000"/>
                </a:solidFill>
              </a:rPr>
              <a:t>此地不宜症</a:t>
            </a:r>
            <a:r>
              <a:rPr lang="zh-CN" altLang="en-US" sz="2500" dirty="0" smtClean="0"/>
              <a:t>”</a:t>
            </a:r>
            <a:r>
              <a:rPr lang="en-US" sz="2500" dirty="0" smtClean="0"/>
              <a:t>(</a:t>
            </a:r>
            <a:r>
              <a:rPr lang="en-US" sz="2500" dirty="0" smtClean="0">
                <a:solidFill>
                  <a:srgbClr val="FF0000"/>
                </a:solidFill>
              </a:rPr>
              <a:t>NAH</a:t>
            </a:r>
            <a:r>
              <a:rPr lang="en-US" sz="2500" dirty="0" smtClean="0"/>
              <a:t>) </a:t>
            </a:r>
            <a:r>
              <a:rPr lang="zh-CN" altLang="en-US" sz="2500" dirty="0" smtClean="0"/>
              <a:t>的典型体现</a:t>
            </a:r>
          </a:p>
          <a:p>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56</a:t>
            </a:fld>
            <a:endParaRPr lang="zh-CN" altLang="en-US" dirty="0"/>
          </a:p>
        </p:txBody>
      </p:sp>
      <p:sp>
        <p:nvSpPr>
          <p:cNvPr id="5" name="Rectangle 4"/>
          <p:cNvSpPr/>
          <p:nvPr/>
        </p:nvSpPr>
        <p:spPr>
          <a:xfrm>
            <a:off x="696488" y="2049478"/>
            <a:ext cx="4871308" cy="1236652"/>
          </a:xfrm>
          <a:prstGeom prst="rect">
            <a:avLst/>
          </a:prstGeom>
        </p:spPr>
        <p:style>
          <a:lnRef idx="0">
            <a:schemeClr val="dk1"/>
          </a:lnRef>
          <a:fillRef idx="3">
            <a:schemeClr val="dk1"/>
          </a:fillRef>
          <a:effectRef idx="3">
            <a:schemeClr val="dk1"/>
          </a:effectRef>
          <a:fontRef idx="minor">
            <a:schemeClr val="lt1"/>
          </a:fontRef>
        </p:style>
        <p:txBody>
          <a:bodyPr lIns="38974" tIns="19487" rIns="38974" bIns="19487" rtlCol="0" anchor="ctr"/>
          <a:lstStyle/>
          <a:p>
            <a:pPr algn="ctr"/>
            <a:r>
              <a:rPr lang="zh-CN" altLang="en-US" sz="3000" dirty="0" smtClean="0">
                <a:latin typeface="方正黑体简体" pitchFamily="65" charset="-122"/>
                <a:ea typeface="方正黑体简体" pitchFamily="65" charset="-122"/>
              </a:rPr>
              <a:t>  工程师的经验越丰富，  </a:t>
            </a:r>
            <a:r>
              <a:rPr lang="en-US" altLang="zh-CN" sz="3000" dirty="0" smtClean="0">
                <a:latin typeface="方正黑体简体" pitchFamily="65" charset="-122"/>
                <a:ea typeface="方正黑体简体" pitchFamily="65" charset="-122"/>
              </a:rPr>
              <a:t/>
            </a:r>
            <a:br>
              <a:rPr lang="en-US" altLang="zh-CN" sz="3000" dirty="0" smtClean="0">
                <a:latin typeface="方正黑体简体" pitchFamily="65" charset="-122"/>
                <a:ea typeface="方正黑体简体" pitchFamily="65" charset="-122"/>
              </a:rPr>
            </a:br>
            <a:r>
              <a:rPr lang="en-US" altLang="zh-CN" sz="3000" dirty="0" smtClean="0">
                <a:latin typeface="方正黑体简体" pitchFamily="65" charset="-122"/>
                <a:ea typeface="方正黑体简体" pitchFamily="65" charset="-122"/>
              </a:rPr>
              <a:t>  </a:t>
            </a:r>
            <a:r>
              <a:rPr lang="zh-CN" altLang="en-US" sz="3000" dirty="0" smtClean="0">
                <a:latin typeface="方正黑体简体" pitchFamily="65" charset="-122"/>
                <a:ea typeface="方正黑体简体" pitchFamily="65" charset="-122"/>
              </a:rPr>
              <a:t>就越不信任参数模型。</a:t>
            </a:r>
            <a:endParaRPr lang="zh-CN" altLang="en-US" sz="3000" dirty="0">
              <a:latin typeface="方正黑体简体" pitchFamily="65" charset="-122"/>
              <a:ea typeface="方正黑体简体" pitchFamily="65" charset="-122"/>
            </a:endParaRPr>
          </a:p>
        </p:txBody>
      </p:sp>
      <p:pic>
        <p:nvPicPr>
          <p:cNvPr id="7" name="Picture 2" descr="C:\Users\Dell\Desktop\下载.jpg"/>
          <p:cNvPicPr>
            <a:picLocks noChangeAspect="1" noChangeArrowheads="1"/>
          </p:cNvPicPr>
          <p:nvPr/>
        </p:nvPicPr>
        <p:blipFill>
          <a:blip r:embed="rId2" cstate="print"/>
          <a:srcRect/>
          <a:stretch>
            <a:fillRect/>
          </a:stretch>
        </p:blipFill>
        <p:spPr bwMode="auto">
          <a:xfrm>
            <a:off x="6096008" y="1428736"/>
            <a:ext cx="3586940" cy="2571768"/>
          </a:xfrm>
          <a:prstGeom prst="rect">
            <a:avLst/>
          </a:prstGeom>
          <a:noFill/>
        </p:spPr>
      </p:pic>
    </p:spTree>
  </p:cSld>
  <p:clrMapOvr>
    <a:masterClrMapping/>
  </p:clrMapOvr>
  <p:transition spd="slow">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估算执行模式</a:t>
            </a:r>
            <a:endParaRPr lang="zh-CN" altLang="en-US" dirty="0"/>
          </a:p>
        </p:txBody>
      </p:sp>
      <p:sp>
        <p:nvSpPr>
          <p:cNvPr id="3" name="Content Placeholder 2"/>
          <p:cNvSpPr>
            <a:spLocks noGrp="1"/>
          </p:cNvSpPr>
          <p:nvPr>
            <p:ph idx="1"/>
          </p:nvPr>
        </p:nvSpPr>
        <p:spPr>
          <a:xfrm>
            <a:off x="613964" y="980728"/>
            <a:ext cx="8667750" cy="4089066"/>
          </a:xfrm>
        </p:spPr>
        <p:txBody>
          <a:bodyPr/>
          <a:lstStyle/>
          <a:p>
            <a:r>
              <a:rPr lang="zh-CN" altLang="en-US" dirty="0" smtClean="0"/>
              <a:t>分摊模式</a:t>
            </a:r>
            <a:endParaRPr lang="en-US" altLang="zh-CN" dirty="0" smtClean="0"/>
          </a:p>
          <a:p>
            <a:pPr lvl="1"/>
            <a:r>
              <a:rPr lang="zh-CN" altLang="en-US" dirty="0" smtClean="0"/>
              <a:t>自顶向下</a:t>
            </a:r>
            <a:endParaRPr lang="en-US" altLang="zh-CN" dirty="0" smtClean="0"/>
          </a:p>
          <a:p>
            <a:pPr lvl="1"/>
            <a:r>
              <a:rPr lang="zh-CN" altLang="en-US" dirty="0" smtClean="0"/>
              <a:t>首先估算整个项目，然后将</a:t>
            </a:r>
            <a:r>
              <a:rPr lang="en-US" altLang="zh-CN" dirty="0" smtClean="0"/>
              <a:t/>
            </a:r>
            <a:br>
              <a:rPr lang="en-US" altLang="zh-CN" dirty="0" smtClean="0"/>
            </a:br>
            <a:r>
              <a:rPr lang="zh-CN" altLang="en-US" dirty="0" smtClean="0"/>
              <a:t>估算值分摊至每个活动</a:t>
            </a:r>
          </a:p>
          <a:p>
            <a:endParaRPr lang="en-US" altLang="zh-CN" sz="1200" dirty="0" smtClean="0"/>
          </a:p>
          <a:p>
            <a:r>
              <a:rPr lang="zh-CN" altLang="en-US" dirty="0" smtClean="0"/>
              <a:t>汇总模式</a:t>
            </a:r>
            <a:endParaRPr lang="en-US" altLang="zh-CN" dirty="0" smtClean="0"/>
          </a:p>
          <a:p>
            <a:pPr lvl="1"/>
            <a:r>
              <a:rPr lang="zh-CN" altLang="en-US" dirty="0" smtClean="0"/>
              <a:t>自底向上</a:t>
            </a:r>
            <a:endParaRPr lang="en-US" altLang="zh-CN" dirty="0" smtClean="0"/>
          </a:p>
          <a:p>
            <a:pPr lvl="1"/>
            <a:r>
              <a:rPr lang="zh-CN" altLang="en-US" dirty="0" smtClean="0"/>
              <a:t>先估算项目的每个活动，然后汇总各估</a:t>
            </a:r>
            <a:r>
              <a:rPr lang="en-US" altLang="zh-CN" dirty="0" smtClean="0"/>
              <a:t/>
            </a:r>
            <a:br>
              <a:rPr lang="en-US" altLang="zh-CN" dirty="0" smtClean="0"/>
            </a:br>
            <a:r>
              <a:rPr lang="zh-CN" altLang="en-US" dirty="0" smtClean="0"/>
              <a:t>算值，得出项目总估算值</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57</a:t>
            </a:fld>
            <a:endParaRPr lang="zh-CN" altLang="en-US" dirty="0"/>
          </a:p>
        </p:txBody>
      </p:sp>
      <p:pic>
        <p:nvPicPr>
          <p:cNvPr id="18434" name="Picture 2" descr="D:\SECBOK\Content\Figures\ToonTopDownBottomUp.png"/>
          <p:cNvPicPr>
            <a:picLocks noChangeAspect="1" noChangeArrowheads="1"/>
          </p:cNvPicPr>
          <p:nvPr/>
        </p:nvPicPr>
        <p:blipFill>
          <a:blip r:embed="rId2" cstate="print"/>
          <a:srcRect/>
          <a:stretch>
            <a:fillRect/>
          </a:stretch>
        </p:blipFill>
        <p:spPr bwMode="auto">
          <a:xfrm>
            <a:off x="5689480" y="1214426"/>
            <a:ext cx="4216559" cy="2857519"/>
          </a:xfrm>
          <a:prstGeom prst="rect">
            <a:avLst/>
          </a:prstGeom>
          <a:noFill/>
        </p:spPr>
      </p:pic>
      <p:sp>
        <p:nvSpPr>
          <p:cNvPr id="6" name="Oval 5"/>
          <p:cNvSpPr/>
          <p:nvPr/>
        </p:nvSpPr>
        <p:spPr>
          <a:xfrm>
            <a:off x="0" y="5812677"/>
            <a:ext cx="9906000" cy="928693"/>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95665" tIns="47832" rIns="95665" bIns="47832" rtlCol="0" anchor="ctr"/>
          <a:lstStyle/>
          <a:p>
            <a:pPr algn="ctr"/>
            <a:r>
              <a:rPr lang="zh-CN" altLang="en-US" sz="3300" dirty="0" smtClean="0">
                <a:solidFill>
                  <a:srgbClr val="FFFF00"/>
                </a:solidFill>
                <a:ea typeface="文鼎CS长美黑" pitchFamily="49" charset="-122"/>
              </a:rPr>
              <a:t>汇总模式比分摊模式更常用于实践！</a:t>
            </a:r>
            <a:endParaRPr lang="zh-CN" altLang="en-US" sz="3300" dirty="0">
              <a:solidFill>
                <a:srgbClr val="FFFF00"/>
              </a:solidFill>
              <a:ea typeface="文鼎CS长美黑" pitchFamily="49" charset="-122"/>
            </a:endParaRPr>
          </a:p>
        </p:txBody>
      </p:sp>
    </p:spTree>
  </p:cSld>
  <p:clrMapOvr>
    <a:masterClrMapping/>
  </p:clrMapOvr>
  <p:transition spd="slow">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项目估算过程</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58</a:t>
            </a:fld>
            <a:endParaRPr lang="zh-CN" altLang="en-US" dirty="0"/>
          </a:p>
        </p:txBody>
      </p:sp>
      <p:pic>
        <p:nvPicPr>
          <p:cNvPr id="19458" name="Picture 2" descr="D:\SECBOK\Content\Figures\EstiProcess.png"/>
          <p:cNvPicPr>
            <a:picLocks noChangeAspect="1" noChangeArrowheads="1"/>
          </p:cNvPicPr>
          <p:nvPr/>
        </p:nvPicPr>
        <p:blipFill>
          <a:blip r:embed="rId2" cstate="print"/>
          <a:srcRect/>
          <a:stretch>
            <a:fillRect/>
          </a:stretch>
        </p:blipFill>
        <p:spPr bwMode="auto">
          <a:xfrm>
            <a:off x="1702574" y="857234"/>
            <a:ext cx="6869404" cy="5857892"/>
          </a:xfrm>
          <a:prstGeom prst="rect">
            <a:avLst/>
          </a:prstGeom>
          <a:noFill/>
        </p:spPr>
      </p:pic>
    </p:spTree>
  </p:cSld>
  <p:clrMapOvr>
    <a:masterClrMapping/>
  </p:clrMapOvr>
  <p:transition spd="slow">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项目估算概貌</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59</a:t>
            </a:fld>
            <a:endParaRPr lang="zh-CN" altLang="en-US" dirty="0"/>
          </a:p>
        </p:txBody>
      </p:sp>
      <p:cxnSp>
        <p:nvCxnSpPr>
          <p:cNvPr id="6" name="Straight Arrow Connector 5"/>
          <p:cNvCxnSpPr/>
          <p:nvPr/>
        </p:nvCxnSpPr>
        <p:spPr>
          <a:xfrm>
            <a:off x="2477047" y="3436423"/>
            <a:ext cx="3016169" cy="0"/>
          </a:xfrm>
          <a:prstGeom prst="straightConnector1">
            <a:avLst/>
          </a:prstGeom>
          <a:ln w="28575">
            <a:solidFill>
              <a:srgbClr val="0000FF"/>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20602" y="5285135"/>
            <a:ext cx="2572612" cy="0"/>
          </a:xfrm>
          <a:prstGeom prst="straightConnector1">
            <a:avLst/>
          </a:prstGeom>
          <a:ln w="28575">
            <a:solidFill>
              <a:srgbClr val="0000FF"/>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93211" y="3128305"/>
            <a:ext cx="0" cy="539208"/>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4450864" y="5593258"/>
            <a:ext cx="2129059" cy="693267"/>
          </a:xfrm>
          <a:prstGeom prst="roundRect">
            <a:avLst>
              <a:gd name="adj" fmla="val 334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bg1"/>
                </a:solidFill>
                <a:latin typeface="Adobe 楷体 Std R" pitchFamily="18" charset="-122"/>
                <a:ea typeface="Adobe 楷体 Std R" pitchFamily="18" charset="-122"/>
              </a:rPr>
              <a:t>成本估算</a:t>
            </a:r>
            <a:endParaRPr lang="en-US" sz="2700" dirty="0">
              <a:solidFill>
                <a:schemeClr val="bg1"/>
              </a:solidFill>
              <a:latin typeface="Adobe 楷体 Std R" pitchFamily="18" charset="-122"/>
              <a:ea typeface="Adobe 楷体 Std R" pitchFamily="18" charset="-122"/>
            </a:endParaRPr>
          </a:p>
        </p:txBody>
      </p:sp>
      <p:sp>
        <p:nvSpPr>
          <p:cNvPr id="10" name="Rounded Rectangle 9"/>
          <p:cNvSpPr/>
          <p:nvPr/>
        </p:nvSpPr>
        <p:spPr>
          <a:xfrm>
            <a:off x="4450864" y="1279599"/>
            <a:ext cx="2129059" cy="693267"/>
          </a:xfrm>
          <a:prstGeom prst="roundRect">
            <a:avLst>
              <a:gd name="adj" fmla="val 3345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bg1"/>
                </a:solidFill>
                <a:latin typeface="Adobe 楷体 Std R" pitchFamily="18" charset="-122"/>
                <a:ea typeface="Adobe 楷体 Std R" pitchFamily="18" charset="-122"/>
              </a:rPr>
              <a:t>规模估算</a:t>
            </a:r>
            <a:endParaRPr lang="en-US" sz="2700" dirty="0">
              <a:solidFill>
                <a:schemeClr val="bg1"/>
              </a:solidFill>
              <a:latin typeface="Adobe 楷体 Std R" pitchFamily="18" charset="-122"/>
              <a:ea typeface="Adobe 楷体 Std R" pitchFamily="18" charset="-122"/>
            </a:endParaRPr>
          </a:p>
        </p:txBody>
      </p:sp>
      <p:sp>
        <p:nvSpPr>
          <p:cNvPr id="11" name="Rounded Rectangle 10"/>
          <p:cNvSpPr/>
          <p:nvPr/>
        </p:nvSpPr>
        <p:spPr>
          <a:xfrm>
            <a:off x="4362153" y="2512072"/>
            <a:ext cx="2306482" cy="693267"/>
          </a:xfrm>
          <a:prstGeom prst="roundRect">
            <a:avLst>
              <a:gd name="adj" fmla="val 3345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bg1"/>
                </a:solidFill>
                <a:latin typeface="Adobe 楷体 Std R" pitchFamily="18" charset="-122"/>
                <a:ea typeface="Adobe 楷体 Std R" pitchFamily="18" charset="-122"/>
              </a:rPr>
              <a:t>工作量估算</a:t>
            </a:r>
            <a:endParaRPr lang="en-US" sz="2700" dirty="0">
              <a:solidFill>
                <a:schemeClr val="bg1"/>
              </a:solidFill>
              <a:latin typeface="Adobe 楷体 Std R" pitchFamily="18" charset="-122"/>
              <a:ea typeface="Adobe 楷体 Std R" pitchFamily="18" charset="-122"/>
            </a:endParaRPr>
          </a:p>
        </p:txBody>
      </p:sp>
      <p:sp>
        <p:nvSpPr>
          <p:cNvPr id="12" name="Rounded Rectangle 11"/>
          <p:cNvSpPr/>
          <p:nvPr/>
        </p:nvSpPr>
        <p:spPr>
          <a:xfrm>
            <a:off x="2920601" y="4052665"/>
            <a:ext cx="2129059" cy="693267"/>
          </a:xfrm>
          <a:prstGeom prst="roundRect">
            <a:avLst>
              <a:gd name="adj" fmla="val 3345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bg1"/>
                </a:solidFill>
                <a:latin typeface="Adobe 楷体 Std R" pitchFamily="18" charset="-122"/>
                <a:ea typeface="Adobe 楷体 Std R" pitchFamily="18" charset="-122"/>
              </a:rPr>
              <a:t>工期估算</a:t>
            </a:r>
            <a:endParaRPr lang="en-US" sz="2700" dirty="0">
              <a:solidFill>
                <a:schemeClr val="bg1"/>
              </a:solidFill>
              <a:latin typeface="Adobe 楷体 Std R" pitchFamily="18" charset="-122"/>
              <a:ea typeface="Adobe 楷体 Std R" pitchFamily="18" charset="-122"/>
            </a:endParaRPr>
          </a:p>
        </p:txBody>
      </p:sp>
      <p:sp>
        <p:nvSpPr>
          <p:cNvPr id="13" name="Rounded Rectangle 12"/>
          <p:cNvSpPr/>
          <p:nvPr/>
        </p:nvSpPr>
        <p:spPr>
          <a:xfrm>
            <a:off x="5936766" y="4052665"/>
            <a:ext cx="2129059" cy="693267"/>
          </a:xfrm>
          <a:prstGeom prst="roundRect">
            <a:avLst>
              <a:gd name="adj" fmla="val 334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bg1"/>
                </a:solidFill>
                <a:latin typeface="Adobe 楷体 Std R" pitchFamily="18" charset="-122"/>
                <a:ea typeface="Adobe 楷体 Std R" pitchFamily="18" charset="-122"/>
              </a:rPr>
              <a:t>资源估算</a:t>
            </a:r>
            <a:endParaRPr lang="en-US" sz="2700" dirty="0">
              <a:solidFill>
                <a:schemeClr val="bg1"/>
              </a:solidFill>
              <a:latin typeface="Adobe 楷体 Std R" pitchFamily="18" charset="-122"/>
              <a:ea typeface="Adobe 楷体 Std R" pitchFamily="18" charset="-122"/>
            </a:endParaRPr>
          </a:p>
        </p:txBody>
      </p:sp>
      <p:cxnSp>
        <p:nvCxnSpPr>
          <p:cNvPr id="14" name="Straight Arrow Connector 13"/>
          <p:cNvCxnSpPr>
            <a:stCxn id="10" idx="2"/>
            <a:endCxn id="11" idx="0"/>
          </p:cNvCxnSpPr>
          <p:nvPr/>
        </p:nvCxnSpPr>
        <p:spPr>
          <a:xfrm>
            <a:off x="5515389" y="1972860"/>
            <a:ext cx="0" cy="53920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807707" y="3667512"/>
            <a:ext cx="3193589" cy="0"/>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3" idx="0"/>
          </p:cNvCxnSpPr>
          <p:nvPr/>
        </p:nvCxnSpPr>
        <p:spPr>
          <a:xfrm>
            <a:off x="7001293" y="3667514"/>
            <a:ext cx="0" cy="385148"/>
          </a:xfrm>
          <a:prstGeom prst="straightConnector1">
            <a:avLst/>
          </a:prstGeom>
          <a:ln w="3810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93211" y="5131081"/>
            <a:ext cx="0" cy="462177"/>
          </a:xfrm>
          <a:prstGeom prst="straightConnector1">
            <a:avLst/>
          </a:prstGeom>
          <a:ln w="3810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807711" y="5131074"/>
            <a:ext cx="3282301" cy="0"/>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807704" y="4745930"/>
            <a:ext cx="0" cy="385148"/>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090005" y="4745930"/>
            <a:ext cx="0" cy="385148"/>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Snip Single Corner Rectangle 20"/>
          <p:cNvSpPr/>
          <p:nvPr/>
        </p:nvSpPr>
        <p:spPr>
          <a:xfrm>
            <a:off x="1057679" y="3128310"/>
            <a:ext cx="2306482" cy="462177"/>
          </a:xfrm>
          <a:prstGeom prst="snip1Rect">
            <a:avLst>
              <a:gd name="adj" fmla="val 50000"/>
            </a:avLst>
          </a:prstGeom>
          <a:solidFill>
            <a:schemeClr val="bg1">
              <a:lumMod val="95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tx1"/>
                </a:solidFill>
                <a:latin typeface="Adobe 楷体 Std R" pitchFamily="18" charset="-122"/>
                <a:ea typeface="Adobe 楷体 Std R" pitchFamily="18" charset="-122"/>
              </a:rPr>
              <a:t>生产力数据</a:t>
            </a:r>
            <a:endParaRPr lang="en-US" sz="2700" dirty="0">
              <a:solidFill>
                <a:schemeClr val="tx1"/>
              </a:solidFill>
              <a:latin typeface="Adobe 楷体 Std R" pitchFamily="18" charset="-122"/>
              <a:ea typeface="Adobe 楷体 Std R" pitchFamily="18" charset="-122"/>
            </a:endParaRPr>
          </a:p>
        </p:txBody>
      </p:sp>
      <p:cxnSp>
        <p:nvCxnSpPr>
          <p:cNvPr id="22" name="Straight Arrow Connector 21"/>
          <p:cNvCxnSpPr>
            <a:stCxn id="12" idx="3"/>
            <a:endCxn id="13" idx="1"/>
          </p:cNvCxnSpPr>
          <p:nvPr/>
        </p:nvCxnSpPr>
        <p:spPr>
          <a:xfrm>
            <a:off x="5049667" y="4399293"/>
            <a:ext cx="887107" cy="0"/>
          </a:xfrm>
          <a:prstGeom prst="straightConnector1">
            <a:avLst/>
          </a:prstGeom>
          <a:ln w="38100">
            <a:solidFill>
              <a:srgbClr val="0000FF"/>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Snip Single Corner Rectangle 22"/>
          <p:cNvSpPr/>
          <p:nvPr/>
        </p:nvSpPr>
        <p:spPr>
          <a:xfrm>
            <a:off x="1057677" y="5131081"/>
            <a:ext cx="2661322" cy="462177"/>
          </a:xfrm>
          <a:prstGeom prst="snip1Rect">
            <a:avLst>
              <a:gd name="adj" fmla="val 50000"/>
            </a:avLst>
          </a:prstGeom>
          <a:solidFill>
            <a:schemeClr val="bg1">
              <a:lumMod val="95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700" dirty="0" smtClean="0">
                <a:solidFill>
                  <a:schemeClr val="tx1"/>
                </a:solidFill>
                <a:latin typeface="Adobe 楷体 Std R" pitchFamily="18" charset="-122"/>
                <a:ea typeface="Adobe 楷体 Std R" pitchFamily="18" charset="-122"/>
              </a:rPr>
              <a:t>人力成本数据</a:t>
            </a:r>
            <a:endParaRPr lang="en-US" sz="2700" dirty="0">
              <a:solidFill>
                <a:schemeClr val="tx1"/>
              </a:solidFill>
              <a:latin typeface="Adobe 楷体 Std R" pitchFamily="18" charset="-122"/>
              <a:ea typeface="Adobe 楷体 Std R" pitchFamily="18" charset="-122"/>
            </a:endParaRPr>
          </a:p>
        </p:txBody>
      </p:sp>
      <p:cxnSp>
        <p:nvCxnSpPr>
          <p:cNvPr id="24" name="Straight Arrow Connector 23"/>
          <p:cNvCxnSpPr/>
          <p:nvPr/>
        </p:nvCxnSpPr>
        <p:spPr>
          <a:xfrm>
            <a:off x="3807704" y="3667514"/>
            <a:ext cx="0" cy="385148"/>
          </a:xfrm>
          <a:prstGeom prst="straightConnector1">
            <a:avLst/>
          </a:prstGeom>
          <a:ln w="3810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linds(horizontal)">
                                      <p:cBhvr>
                                        <p:cTn id="58" dur="500"/>
                                        <p:tgtEl>
                                          <p:spTgt spid="7"/>
                                        </p:tgtEl>
                                      </p:cBhvr>
                                    </p:animEffect>
                                  </p:childTnLst>
                                </p:cTn>
                              </p:par>
                              <p:par>
                                <p:cTn id="59" presetID="3" presetClass="entr" presetSubtype="1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500"/>
                                        <p:tgtEl>
                                          <p:spTgt spid="1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linds(horizontal)">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什么是项目？</a:t>
            </a:r>
            <a:endParaRPr lang="zh-CN" altLang="en-US" dirty="0"/>
          </a:p>
        </p:txBody>
      </p:sp>
      <p:sp>
        <p:nvSpPr>
          <p:cNvPr id="3" name="Content Placeholder 2"/>
          <p:cNvSpPr>
            <a:spLocks noGrp="1"/>
          </p:cNvSpPr>
          <p:nvPr>
            <p:ph idx="1"/>
          </p:nvPr>
        </p:nvSpPr>
        <p:spPr/>
        <p:txBody>
          <a:bodyPr/>
          <a:lstStyle/>
          <a:p>
            <a:r>
              <a:rPr lang="zh-CN" altLang="en-US" dirty="0" smtClean="0"/>
              <a:t>项目是基于既定资源和约束，为实现既定目标而实施的活动序列。</a:t>
            </a:r>
            <a:endParaRPr lang="en-US" altLang="zh-CN" dirty="0" smtClean="0"/>
          </a:p>
          <a:p>
            <a:pPr lvl="1"/>
            <a:r>
              <a:rPr lang="zh-CN" altLang="en-US" dirty="0" smtClean="0"/>
              <a:t>临时工作，有明确时间起点和终点</a:t>
            </a:r>
            <a:endParaRPr lang="en-US" altLang="zh-CN" dirty="0" smtClean="0"/>
          </a:p>
          <a:p>
            <a:pPr lvl="1"/>
            <a:r>
              <a:rPr lang="zh-CN" altLang="en-US" dirty="0" smtClean="0"/>
              <a:t>具有明确的目标</a:t>
            </a:r>
            <a:endParaRPr lang="en-US" altLang="zh-CN" dirty="0" smtClean="0"/>
          </a:p>
          <a:p>
            <a:pPr lvl="1"/>
            <a:r>
              <a:rPr lang="zh-CN" altLang="en-US" dirty="0" smtClean="0"/>
              <a:t>过程惟一、不可重复</a:t>
            </a:r>
            <a:endParaRPr lang="en-US" altLang="zh-CN" dirty="0" smtClean="0"/>
          </a:p>
          <a:p>
            <a:pPr lvl="1"/>
            <a:r>
              <a:rPr lang="zh-CN" altLang="en-US" dirty="0" smtClean="0"/>
              <a:t>过程不可逆转</a:t>
            </a:r>
            <a:endParaRPr lang="en-US" altLang="zh-CN" dirty="0" smtClean="0"/>
          </a:p>
          <a:p>
            <a:pPr lvl="1"/>
            <a:r>
              <a:rPr lang="zh-CN" altLang="en-US" dirty="0" smtClean="0"/>
              <a:t>资源有限</a:t>
            </a:r>
            <a:endParaRPr lang="en-US" altLang="zh-CN" dirty="0" smtClean="0"/>
          </a:p>
          <a:p>
            <a:pPr lvl="1"/>
            <a:r>
              <a:rPr lang="zh-CN" altLang="en-US" dirty="0" smtClean="0"/>
              <a:t>有风险</a:t>
            </a:r>
            <a:endParaRPr lang="en-US" altLang="zh-CN" dirty="0" smtClean="0"/>
          </a:p>
          <a:p>
            <a:pPr lvl="1"/>
            <a:r>
              <a:rPr lang="zh-CN" altLang="en-US" dirty="0" smtClean="0"/>
              <a:t>活动间紧密关联</a:t>
            </a:r>
            <a:endParaRPr lang="en-US" altLang="zh-CN" dirty="0" smtClean="0"/>
          </a:p>
          <a:p>
            <a:pPr lvl="1"/>
            <a:r>
              <a:rPr lang="zh-CN" altLang="en-US" dirty="0" smtClean="0"/>
              <a:t>易于变更</a:t>
            </a:r>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规模估算</a:t>
            </a:r>
            <a:endParaRPr lang="zh-CN" altLang="en-US" dirty="0"/>
          </a:p>
        </p:txBody>
      </p:sp>
      <p:sp>
        <p:nvSpPr>
          <p:cNvPr id="3" name="Content Placeholder 2"/>
          <p:cNvSpPr>
            <a:spLocks noGrp="1"/>
          </p:cNvSpPr>
          <p:nvPr>
            <p:ph idx="1"/>
          </p:nvPr>
        </p:nvSpPr>
        <p:spPr/>
        <p:txBody>
          <a:bodyPr/>
          <a:lstStyle/>
          <a:p>
            <a:r>
              <a:rPr lang="zh-CN" altLang="en-US" dirty="0" smtClean="0"/>
              <a:t>产品规模</a:t>
            </a:r>
            <a:r>
              <a:rPr lang="en-US" altLang="zh-CN" dirty="0" smtClean="0">
                <a:sym typeface="Wingdings" pitchFamily="2" charset="2"/>
              </a:rPr>
              <a:t></a:t>
            </a:r>
            <a:r>
              <a:rPr lang="zh-CN" altLang="en-US" dirty="0" smtClean="0">
                <a:sym typeface="Wingdings" pitchFamily="2" charset="2"/>
              </a:rPr>
              <a:t>项目规模</a:t>
            </a:r>
            <a:endParaRPr lang="en-US" altLang="zh-CN" dirty="0" smtClean="0">
              <a:sym typeface="Wingdings" pitchFamily="2" charset="2"/>
            </a:endParaRPr>
          </a:p>
          <a:p>
            <a:pPr lvl="1"/>
            <a:r>
              <a:rPr lang="zh-CN" altLang="en-US" dirty="0" smtClean="0"/>
              <a:t>常以功能点数 </a:t>
            </a:r>
            <a:r>
              <a:rPr lang="en-US" dirty="0" smtClean="0"/>
              <a:t>(FP) </a:t>
            </a:r>
            <a:r>
              <a:rPr lang="zh-CN" altLang="en-US" dirty="0" smtClean="0"/>
              <a:t>为常用量度</a:t>
            </a:r>
            <a:endParaRPr lang="en-US" altLang="zh-CN" dirty="0" smtClean="0"/>
          </a:p>
          <a:p>
            <a:pPr lvl="1"/>
            <a:r>
              <a:rPr lang="zh-CN" altLang="en-US" dirty="0" smtClean="0"/>
              <a:t>一般发生在项目需求基本定型之后</a:t>
            </a:r>
            <a:endParaRPr lang="en-US" altLang="zh-CN" dirty="0" smtClean="0"/>
          </a:p>
          <a:p>
            <a:pPr lvl="1"/>
            <a:endParaRPr lang="en-US" altLang="zh-CN" sz="1500" dirty="0" smtClean="0"/>
          </a:p>
          <a:p>
            <a:pPr lvl="1"/>
            <a:r>
              <a:rPr lang="zh-CN" altLang="en-US" dirty="0" smtClean="0"/>
              <a:t>功能点数 </a:t>
            </a:r>
            <a:r>
              <a:rPr lang="en-US" altLang="zh-CN" dirty="0" smtClean="0"/>
              <a:t>(FP) </a:t>
            </a:r>
            <a:r>
              <a:rPr lang="zh-CN" altLang="en-US" dirty="0" smtClean="0"/>
              <a:t>就是基于需求的一种估算法</a:t>
            </a: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60</a:t>
            </a:fld>
            <a:endParaRPr lang="zh-CN" altLang="en-US" dirty="0"/>
          </a:p>
        </p:txBody>
      </p:sp>
      <p:grpSp>
        <p:nvGrpSpPr>
          <p:cNvPr id="5" name="Group 4"/>
          <p:cNvGrpSpPr/>
          <p:nvPr/>
        </p:nvGrpSpPr>
        <p:grpSpPr>
          <a:xfrm>
            <a:off x="2631272" y="4214823"/>
            <a:ext cx="5127131" cy="2066739"/>
            <a:chOff x="3786182" y="3571876"/>
            <a:chExt cx="2714644" cy="1143008"/>
          </a:xfrm>
        </p:grpSpPr>
        <p:sp>
          <p:nvSpPr>
            <p:cNvPr id="6" name="Rectangle 5"/>
            <p:cNvSpPr/>
            <p:nvPr/>
          </p:nvSpPr>
          <p:spPr>
            <a:xfrm>
              <a:off x="3857620" y="4214818"/>
              <a:ext cx="2571768" cy="142876"/>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6900" dirty="0"/>
            </a:p>
          </p:txBody>
        </p:sp>
        <p:sp>
          <p:nvSpPr>
            <p:cNvPr id="7" name="Isosceles Triangle 6"/>
            <p:cNvSpPr/>
            <p:nvPr/>
          </p:nvSpPr>
          <p:spPr>
            <a:xfrm>
              <a:off x="4893471" y="4357694"/>
              <a:ext cx="500066" cy="3571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6900" dirty="0"/>
            </a:p>
          </p:txBody>
        </p:sp>
        <p:sp>
          <p:nvSpPr>
            <p:cNvPr id="8" name="Oval 7"/>
            <p:cNvSpPr/>
            <p:nvPr/>
          </p:nvSpPr>
          <p:spPr>
            <a:xfrm>
              <a:off x="3786182" y="3571876"/>
              <a:ext cx="1071570" cy="642942"/>
            </a:xfrm>
            <a:prstGeom prst="ellipse">
              <a:avLst/>
            </a:prstGeom>
            <a:solidFill>
              <a:schemeClr val="accent3">
                <a:lumMod val="20000"/>
                <a:lumOff val="80000"/>
              </a:schemeClr>
            </a:solidFill>
            <a:ln w="76200">
              <a:solidFill>
                <a:schemeClr val="tx1">
                  <a:lumMod val="50000"/>
                  <a:lumOff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300" dirty="0" smtClean="0">
                  <a:solidFill>
                    <a:schemeClr val="tx1"/>
                  </a:solidFill>
                  <a:latin typeface="方正琥珀简体" pitchFamily="65" charset="-122"/>
                  <a:ea typeface="方正琥珀简体" pitchFamily="65" charset="-122"/>
                </a:rPr>
                <a:t>LOC</a:t>
              </a:r>
              <a:endParaRPr lang="zh-CN" altLang="en-US" sz="3300" dirty="0">
                <a:solidFill>
                  <a:schemeClr val="tx1"/>
                </a:solidFill>
                <a:latin typeface="方正琥珀简体" pitchFamily="65" charset="-122"/>
                <a:ea typeface="方正琥珀简体" pitchFamily="65" charset="-122"/>
              </a:endParaRPr>
            </a:p>
          </p:txBody>
        </p:sp>
        <p:sp>
          <p:nvSpPr>
            <p:cNvPr id="9" name="Oval 8"/>
            <p:cNvSpPr/>
            <p:nvPr/>
          </p:nvSpPr>
          <p:spPr>
            <a:xfrm>
              <a:off x="5429256" y="3571876"/>
              <a:ext cx="1071570" cy="642942"/>
            </a:xfrm>
            <a:prstGeom prst="ellipse">
              <a:avLst/>
            </a:prstGeom>
            <a:solidFill>
              <a:schemeClr val="tx1"/>
            </a:solidFill>
            <a:ln w="38100">
              <a:solidFill>
                <a:schemeClr val="bg1">
                  <a:lumMod val="6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300" dirty="0" smtClean="0">
                  <a:latin typeface="方正琥珀简体" pitchFamily="65" charset="-122"/>
                  <a:ea typeface="方正琥珀简体" pitchFamily="65" charset="-122"/>
                </a:rPr>
                <a:t>FP</a:t>
              </a:r>
              <a:endParaRPr lang="zh-CN" altLang="en-US" sz="3300" dirty="0">
                <a:latin typeface="方正琥珀简体" pitchFamily="65" charset="-122"/>
                <a:ea typeface="方正琥珀简体" pitchFamily="65" charset="-122"/>
              </a:endParaRPr>
            </a:p>
          </p:txBody>
        </p:sp>
      </p:grpSp>
    </p:spTree>
  </p:cSld>
  <p:clrMapOvr>
    <a:masterClrMapping/>
  </p:clrMapOvr>
  <p:transition spd="slow">
    <p:blinds/>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规模估算</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61</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827584" y="1648172"/>
            <a:ext cx="7219950" cy="4229100"/>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工作量估算</a:t>
            </a:r>
            <a:endParaRPr lang="zh-CN" altLang="en-US" dirty="0"/>
          </a:p>
        </p:txBody>
      </p:sp>
      <p:sp>
        <p:nvSpPr>
          <p:cNvPr id="3" name="Content Placeholder 2"/>
          <p:cNvSpPr>
            <a:spLocks noGrp="1"/>
          </p:cNvSpPr>
          <p:nvPr>
            <p:ph idx="1"/>
          </p:nvPr>
        </p:nvSpPr>
        <p:spPr>
          <a:xfrm>
            <a:off x="613964" y="1268763"/>
            <a:ext cx="8667750" cy="2517430"/>
          </a:xfrm>
        </p:spPr>
        <p:txBody>
          <a:bodyPr/>
          <a:lstStyle/>
          <a:p>
            <a:r>
              <a:rPr lang="zh-CN" altLang="en-US" dirty="0" smtClean="0"/>
              <a:t>工作量</a:t>
            </a:r>
            <a:r>
              <a:rPr lang="zh-CN" altLang="en-US" sz="2900" dirty="0" smtClean="0"/>
              <a:t> </a:t>
            </a:r>
            <a:r>
              <a:rPr lang="en-US" sz="2900" dirty="0" smtClean="0"/>
              <a:t>(Effort) </a:t>
            </a:r>
            <a:r>
              <a:rPr lang="zh-CN" altLang="en-US" dirty="0" smtClean="0"/>
              <a:t>估算</a:t>
            </a:r>
            <a:endParaRPr lang="en-US" altLang="zh-CN" dirty="0" smtClean="0"/>
          </a:p>
          <a:p>
            <a:pPr lvl="1"/>
            <a:r>
              <a:rPr lang="zh-CN" altLang="en-US" dirty="0" smtClean="0"/>
              <a:t>估计项目及其活动的工作量</a:t>
            </a:r>
            <a:endParaRPr lang="en-US" altLang="zh-CN" dirty="0" smtClean="0"/>
          </a:p>
          <a:p>
            <a:pPr lvl="1"/>
            <a:r>
              <a:rPr lang="zh-CN" altLang="en-US" dirty="0" smtClean="0"/>
              <a:t>常以“人月”为单位</a:t>
            </a:r>
            <a:endParaRPr lang="en-US" altLang="zh-CN" dirty="0" smtClean="0"/>
          </a:p>
          <a:p>
            <a:pPr lvl="1"/>
            <a:endParaRPr lang="en-US" altLang="zh-CN" sz="1900" dirty="0" smtClean="0"/>
          </a:p>
          <a:p>
            <a:pPr lvl="1"/>
            <a:endParaRPr lang="en-US" altLang="zh-CN" dirty="0" smtClean="0"/>
          </a:p>
          <a:p>
            <a:pPr lvl="1"/>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62</a:t>
            </a:fld>
            <a:endParaRPr lang="zh-CN" altLang="en-US" dirty="0"/>
          </a:p>
        </p:txBody>
      </p:sp>
      <p:sp>
        <p:nvSpPr>
          <p:cNvPr id="5" name="Rectangle 4"/>
          <p:cNvSpPr/>
          <p:nvPr/>
        </p:nvSpPr>
        <p:spPr>
          <a:xfrm>
            <a:off x="928659" y="4143380"/>
            <a:ext cx="8190910" cy="785818"/>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开发工作量是产品规模的一个超线性函数。</a:t>
            </a:r>
            <a:endParaRPr lang="zh-CN" altLang="en-US" sz="2900" dirty="0">
              <a:solidFill>
                <a:srgbClr val="C00000"/>
              </a:solidFill>
              <a:ea typeface="文鼎CS长美黑" pitchFamily="49" charset="-122"/>
            </a:endParaRPr>
          </a:p>
        </p:txBody>
      </p:sp>
      <p:sp>
        <p:nvSpPr>
          <p:cNvPr id="6" name="Rectangle 5"/>
          <p:cNvSpPr/>
          <p:nvPr/>
        </p:nvSpPr>
        <p:spPr>
          <a:xfrm>
            <a:off x="6113878" y="3643319"/>
            <a:ext cx="2916701" cy="481319"/>
          </a:xfrm>
          <a:prstGeom prst="rect">
            <a:avLst/>
          </a:prstGeom>
          <a:solidFill>
            <a:schemeClr val="tx1"/>
          </a:solidFill>
        </p:spPr>
        <p:txBody>
          <a:bodyPr wrap="none" lIns="95665" tIns="47832" rIns="95665" bIns="47832">
            <a:spAutoFit/>
          </a:bodyPr>
          <a:lstStyle/>
          <a:p>
            <a:r>
              <a:rPr lang="en-US" sz="2500" dirty="0" smtClean="0">
                <a:solidFill>
                  <a:srgbClr val="FFFF00"/>
                </a:solidFill>
                <a:ea typeface="文鼎CS长美黑" pitchFamily="49" charset="-122"/>
              </a:rPr>
              <a:t>Boehm</a:t>
            </a:r>
            <a:r>
              <a:rPr lang="zh-CN" altLang="en-US" sz="2500" dirty="0" smtClean="0">
                <a:solidFill>
                  <a:srgbClr val="FFFF00"/>
                </a:solidFill>
                <a:ea typeface="文鼎CS长美黑" pitchFamily="49" charset="-122"/>
              </a:rPr>
              <a:t>工作量定律</a:t>
            </a:r>
            <a:endParaRPr lang="zh-CN" altLang="en-US" sz="2500" dirty="0">
              <a:solidFill>
                <a:srgbClr val="FFFF00"/>
              </a:solidFill>
              <a:ea typeface="文鼎CS长美黑" pitchFamily="49" charset="-122"/>
            </a:endParaRPr>
          </a:p>
        </p:txBody>
      </p:sp>
      <p:pic>
        <p:nvPicPr>
          <p:cNvPr id="2050" name="Picture 2"/>
          <p:cNvPicPr>
            <a:picLocks noChangeAspect="1" noChangeArrowheads="1"/>
          </p:cNvPicPr>
          <p:nvPr/>
        </p:nvPicPr>
        <p:blipFill>
          <a:blip r:embed="rId2" cstate="print"/>
          <a:srcRect/>
          <a:stretch>
            <a:fillRect/>
          </a:stretch>
        </p:blipFill>
        <p:spPr bwMode="auto">
          <a:xfrm>
            <a:off x="2534738" y="2852944"/>
            <a:ext cx="4472553" cy="672082"/>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066688" y="5517239"/>
            <a:ext cx="5572125" cy="1038225"/>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工期估算</a:t>
            </a:r>
            <a:endParaRPr lang="zh-CN" altLang="en-US" dirty="0"/>
          </a:p>
        </p:txBody>
      </p:sp>
      <p:sp>
        <p:nvSpPr>
          <p:cNvPr id="3" name="Content Placeholder 2"/>
          <p:cNvSpPr>
            <a:spLocks noGrp="1"/>
          </p:cNvSpPr>
          <p:nvPr>
            <p:ph idx="1"/>
          </p:nvPr>
        </p:nvSpPr>
        <p:spPr>
          <a:xfrm>
            <a:off x="613964" y="1268762"/>
            <a:ext cx="8667750" cy="2160240"/>
          </a:xfrm>
        </p:spPr>
        <p:txBody>
          <a:bodyPr/>
          <a:lstStyle/>
          <a:p>
            <a:r>
              <a:rPr lang="zh-CN" altLang="en-US" dirty="0" smtClean="0"/>
              <a:t>工期 </a:t>
            </a:r>
            <a:r>
              <a:rPr lang="en-US" sz="2900" dirty="0" smtClean="0"/>
              <a:t>(Duration)</a:t>
            </a:r>
            <a:r>
              <a:rPr lang="en-US" dirty="0" smtClean="0"/>
              <a:t> </a:t>
            </a:r>
            <a:r>
              <a:rPr lang="zh-CN" altLang="en-US" dirty="0" smtClean="0"/>
              <a:t>估算</a:t>
            </a:r>
            <a:endParaRPr lang="en-US" altLang="zh-CN" dirty="0" smtClean="0"/>
          </a:p>
          <a:p>
            <a:pPr lvl="1"/>
            <a:r>
              <a:rPr lang="zh-CN" altLang="en-US" dirty="0" smtClean="0"/>
              <a:t>结合工作量估算和组织的生产力数据，估计项目及其活动的工作时长</a:t>
            </a:r>
            <a:endParaRPr lang="en-US" altLang="zh-CN" dirty="0" smtClean="0"/>
          </a:p>
          <a:p>
            <a:pPr lvl="1"/>
            <a:r>
              <a:rPr lang="zh-CN" altLang="en-US" dirty="0" smtClean="0"/>
              <a:t>常以“月”或“年”为单位</a:t>
            </a:r>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63</a:t>
            </a:fld>
            <a:endParaRPr lang="zh-CN" altLang="en-US" dirty="0"/>
          </a:p>
        </p:txBody>
      </p:sp>
      <p:sp>
        <p:nvSpPr>
          <p:cNvPr id="6" name="Title 4"/>
          <p:cNvSpPr txBox="1">
            <a:spLocks/>
          </p:cNvSpPr>
          <p:nvPr/>
        </p:nvSpPr>
        <p:spPr bwMode="auto">
          <a:xfrm>
            <a:off x="773877" y="5357827"/>
            <a:ext cx="5804304" cy="1142984"/>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eaLnBrk="0" hangingPunct="0"/>
            <a:r>
              <a:rPr lang="zh-CN" altLang="en-US" sz="2900" dirty="0" smtClean="0">
                <a:solidFill>
                  <a:srgbClr val="FFFF00"/>
                </a:solidFill>
                <a:ea typeface="文鼎CS长美黑" pitchFamily="49" charset="-122"/>
              </a:rPr>
              <a:t>用</a:t>
            </a:r>
            <a:r>
              <a:rPr lang="en-US" sz="2900" dirty="0" smtClean="0">
                <a:solidFill>
                  <a:srgbClr val="FFFF00"/>
                </a:solidFill>
                <a:ea typeface="文鼎CS长美黑" pitchFamily="49" charset="-122"/>
              </a:rPr>
              <a:t>LOC</a:t>
            </a:r>
            <a:r>
              <a:rPr lang="zh-CN" altLang="en-US" sz="2900" dirty="0" smtClean="0">
                <a:solidFill>
                  <a:srgbClr val="FFFF00"/>
                </a:solidFill>
                <a:ea typeface="文鼎CS长美黑" pitchFamily="49" charset="-122"/>
              </a:rPr>
              <a:t>来衡量项目进度就好比用</a:t>
            </a:r>
            <a:r>
              <a:rPr lang="en-US" altLang="zh-CN" sz="2900" dirty="0" smtClean="0">
                <a:solidFill>
                  <a:srgbClr val="FFFF00"/>
                </a:solidFill>
                <a:ea typeface="文鼎CS长美黑" pitchFamily="49" charset="-122"/>
              </a:rPr>
              <a:t/>
            </a:r>
            <a:br>
              <a:rPr lang="en-US" altLang="zh-CN" sz="2900" dirty="0" smtClean="0">
                <a:solidFill>
                  <a:srgbClr val="FFFF00"/>
                </a:solidFill>
                <a:ea typeface="文鼎CS长美黑" pitchFamily="49" charset="-122"/>
              </a:rPr>
            </a:br>
            <a:r>
              <a:rPr lang="zh-CN" altLang="en-US" sz="2900" dirty="0" smtClean="0">
                <a:solidFill>
                  <a:srgbClr val="FFFF00"/>
                </a:solidFill>
                <a:ea typeface="文鼎CS长美黑" pitchFamily="49" charset="-122"/>
              </a:rPr>
              <a:t>重量来衡量飞机制造的进度。</a:t>
            </a:r>
            <a:endParaRPr lang="zh-CN" altLang="en-US" sz="2800" kern="0" dirty="0">
              <a:solidFill>
                <a:srgbClr val="FFFF00"/>
              </a:solidFill>
              <a:latin typeface="+mj-lt"/>
              <a:ea typeface="文鼎CS长美黑" pitchFamily="49" charset="-122"/>
              <a:cs typeface="+mj-cs"/>
            </a:endParaRPr>
          </a:p>
        </p:txBody>
      </p:sp>
      <p:sp>
        <p:nvSpPr>
          <p:cNvPr id="38914" name="AutoShape 2" descr="http://www.biography.com/imported/images/Biography/Images/Profiles/G/Bill-Gates-9307520-1-402.jpg"/>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pic>
        <p:nvPicPr>
          <p:cNvPr id="38915" name="Picture 3" descr="C:\Users\Dell\Desktop\Bill-Gates-9307520-1-402.jpg"/>
          <p:cNvPicPr>
            <a:picLocks noChangeAspect="1" noChangeArrowheads="1"/>
          </p:cNvPicPr>
          <p:nvPr/>
        </p:nvPicPr>
        <p:blipFill>
          <a:blip r:embed="rId2" cstate="print"/>
          <a:srcRect/>
          <a:stretch>
            <a:fillRect/>
          </a:stretch>
        </p:blipFill>
        <p:spPr bwMode="auto">
          <a:xfrm>
            <a:off x="6578216" y="4214852"/>
            <a:ext cx="2786047" cy="2571736"/>
          </a:xfrm>
          <a:prstGeom prst="rect">
            <a:avLst/>
          </a:prstGeom>
          <a:noFill/>
        </p:spPr>
      </p:pic>
      <p:pic>
        <p:nvPicPr>
          <p:cNvPr id="3074" name="Picture 2"/>
          <p:cNvPicPr>
            <a:picLocks noChangeAspect="1" noChangeArrowheads="1"/>
          </p:cNvPicPr>
          <p:nvPr/>
        </p:nvPicPr>
        <p:blipFill>
          <a:blip r:embed="rId3" cstate="print"/>
          <a:srcRect/>
          <a:stretch>
            <a:fillRect/>
          </a:stretch>
        </p:blipFill>
        <p:spPr bwMode="auto">
          <a:xfrm>
            <a:off x="2512618" y="3357368"/>
            <a:ext cx="4880769" cy="647700"/>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COCOMO</a:t>
            </a:r>
            <a:r>
              <a:rPr lang="zh-CN" altLang="en-US" dirty="0" smtClean="0"/>
              <a:t>模型</a:t>
            </a:r>
            <a:endParaRPr lang="zh-CN" altLang="en-US" dirty="0"/>
          </a:p>
        </p:txBody>
      </p:sp>
      <p:sp>
        <p:nvSpPr>
          <p:cNvPr id="3" name="Content Placeholder 2"/>
          <p:cNvSpPr>
            <a:spLocks noGrp="1"/>
          </p:cNvSpPr>
          <p:nvPr>
            <p:ph idx="1"/>
          </p:nvPr>
        </p:nvSpPr>
        <p:spPr/>
        <p:txBody>
          <a:bodyPr/>
          <a:lstStyle/>
          <a:p>
            <a:r>
              <a:rPr lang="en-US" altLang="zh-CN" dirty="0" smtClean="0"/>
              <a:t>COCOMO = </a:t>
            </a:r>
            <a:r>
              <a:rPr lang="zh-CN" altLang="en-US" dirty="0" smtClean="0"/>
              <a:t>构造型成本模型</a:t>
            </a:r>
            <a:endParaRPr lang="en-US" altLang="zh-CN" dirty="0" smtClean="0"/>
          </a:p>
          <a:p>
            <a:pPr lvl="1"/>
            <a:r>
              <a:rPr lang="zh-CN" altLang="en-US" dirty="0" smtClean="0"/>
              <a:t>由软件工程经济学之父</a:t>
            </a:r>
            <a:r>
              <a:rPr lang="en-US" dirty="0" smtClean="0"/>
              <a:t>Barry Boehm</a:t>
            </a:r>
            <a:br>
              <a:rPr lang="en-US" dirty="0" smtClean="0"/>
            </a:br>
            <a:r>
              <a:rPr lang="zh-CN" altLang="en-US" dirty="0" smtClean="0"/>
              <a:t>于</a:t>
            </a:r>
            <a:r>
              <a:rPr lang="en-US" dirty="0" smtClean="0"/>
              <a:t>1980</a:t>
            </a:r>
            <a:r>
              <a:rPr lang="zh-CN" altLang="en-US" dirty="0" smtClean="0"/>
              <a:t>年代定义</a:t>
            </a:r>
            <a:endParaRPr lang="en-US" altLang="zh-CN" dirty="0" smtClean="0"/>
          </a:p>
          <a:p>
            <a:pPr lvl="1"/>
            <a:r>
              <a:rPr lang="zh-CN" altLang="en-US" dirty="0" smtClean="0"/>
              <a:t>是一个</a:t>
            </a:r>
            <a:r>
              <a:rPr lang="zh-CN" altLang="en-US" dirty="0" smtClean="0">
                <a:solidFill>
                  <a:srgbClr val="0000B4"/>
                </a:solidFill>
              </a:rPr>
              <a:t>经典</a:t>
            </a:r>
            <a:r>
              <a:rPr lang="zh-CN" altLang="en-US" dirty="0" smtClean="0"/>
              <a:t>模型</a:t>
            </a:r>
            <a:endParaRPr lang="en-US" altLang="zh-CN" dirty="0" smtClean="0"/>
          </a:p>
          <a:p>
            <a:pPr lvl="1"/>
            <a:r>
              <a:rPr lang="zh-CN" altLang="en-US" dirty="0" smtClean="0"/>
              <a:t>后继模型是 </a:t>
            </a:r>
            <a:r>
              <a:rPr lang="en-US" altLang="zh-CN" dirty="0" smtClean="0"/>
              <a:t>COCOMO II</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64</a:t>
            </a:fld>
            <a:endParaRPr lang="zh-CN" altLang="en-US" dirty="0"/>
          </a:p>
        </p:txBody>
      </p:sp>
      <p:pic>
        <p:nvPicPr>
          <p:cNvPr id="7" name="Picture 2" descr="http://csse.usc.edu/csse/images/boehm.jpg"/>
          <p:cNvPicPr>
            <a:picLocks noChangeAspect="1" noChangeArrowheads="1"/>
          </p:cNvPicPr>
          <p:nvPr/>
        </p:nvPicPr>
        <p:blipFill>
          <a:blip r:embed="rId2" cstate="print"/>
          <a:srcRect/>
          <a:stretch>
            <a:fillRect/>
          </a:stretch>
        </p:blipFill>
        <p:spPr bwMode="auto">
          <a:xfrm>
            <a:off x="7569948" y="0"/>
            <a:ext cx="2336052" cy="2928958"/>
          </a:xfrm>
          <a:prstGeom prst="rect">
            <a:avLst/>
          </a:prstGeom>
          <a:noFill/>
        </p:spPr>
      </p:pic>
      <p:pic>
        <p:nvPicPr>
          <p:cNvPr id="8" name="Picture 2"/>
          <p:cNvPicPr>
            <a:picLocks noChangeAspect="1" noChangeArrowheads="1"/>
          </p:cNvPicPr>
          <p:nvPr/>
        </p:nvPicPr>
        <p:blipFill>
          <a:blip r:embed="rId3" cstate="print"/>
          <a:srcRect/>
          <a:stretch>
            <a:fillRect/>
          </a:stretch>
        </p:blipFill>
        <p:spPr bwMode="auto">
          <a:xfrm>
            <a:off x="2627784" y="4221088"/>
            <a:ext cx="4079193" cy="1786508"/>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人力资源估算</a:t>
            </a:r>
            <a:endParaRPr lang="zh-CN" altLang="en-US" dirty="0"/>
          </a:p>
        </p:txBody>
      </p:sp>
      <p:sp>
        <p:nvSpPr>
          <p:cNvPr id="3" name="Content Placeholder 2"/>
          <p:cNvSpPr>
            <a:spLocks noGrp="1"/>
          </p:cNvSpPr>
          <p:nvPr>
            <p:ph idx="1"/>
          </p:nvPr>
        </p:nvSpPr>
        <p:spPr>
          <a:xfrm>
            <a:off x="560512" y="1052736"/>
            <a:ext cx="8667750" cy="2088802"/>
          </a:xfrm>
        </p:spPr>
        <p:txBody>
          <a:bodyPr/>
          <a:lstStyle/>
          <a:p>
            <a:r>
              <a:rPr lang="zh-CN" altLang="en-US" dirty="0" smtClean="0"/>
              <a:t>资源 </a:t>
            </a:r>
            <a:r>
              <a:rPr lang="en-US" sz="2900" dirty="0" smtClean="0"/>
              <a:t>(Resource)</a:t>
            </a:r>
            <a:r>
              <a:rPr lang="en-US" dirty="0" smtClean="0"/>
              <a:t> </a:t>
            </a:r>
            <a:r>
              <a:rPr lang="zh-CN" altLang="en-US" dirty="0" smtClean="0"/>
              <a:t>估算</a:t>
            </a:r>
            <a:endParaRPr lang="en-US" altLang="zh-CN" dirty="0" smtClean="0"/>
          </a:p>
          <a:p>
            <a:pPr lvl="1"/>
            <a:r>
              <a:rPr lang="zh-CN" altLang="en-US" dirty="0" smtClean="0"/>
              <a:t>估计项目及其活动所需的各种资源</a:t>
            </a:r>
            <a:endParaRPr lang="en-US" altLang="zh-CN" dirty="0" smtClean="0"/>
          </a:p>
          <a:p>
            <a:pPr lvl="2"/>
            <a:r>
              <a:rPr lang="zh-CN" altLang="en-US" sz="2500" dirty="0" smtClean="0"/>
              <a:t>主要是人力资源</a:t>
            </a:r>
            <a:endParaRPr lang="en-US" dirty="0" smtClean="0"/>
          </a:p>
          <a:p>
            <a:pPr lvl="1"/>
            <a:r>
              <a:rPr lang="zh-CN" altLang="en-US" dirty="0" smtClean="0"/>
              <a:t>核心是确定项目团队的规模和工程师配置。</a:t>
            </a:r>
            <a:r>
              <a:rPr lang="en-US" dirty="0" smtClean="0"/>
              <a:t/>
            </a:r>
            <a:br>
              <a:rPr lang="en-US" dirty="0" smtClean="0"/>
            </a:br>
            <a:endParaRPr lang="zh-CN" altLang="en-US"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65</a:t>
            </a:fld>
            <a:endParaRPr lang="zh-CN" altLang="en-US" dirty="0"/>
          </a:p>
        </p:txBody>
      </p:sp>
      <p:sp>
        <p:nvSpPr>
          <p:cNvPr id="6" name="Rectangle 5"/>
          <p:cNvSpPr/>
          <p:nvPr/>
        </p:nvSpPr>
        <p:spPr>
          <a:xfrm>
            <a:off x="309540" y="6488697"/>
            <a:ext cx="2072687" cy="373597"/>
          </a:xfrm>
          <a:prstGeom prst="rect">
            <a:avLst/>
          </a:prstGeom>
        </p:spPr>
        <p:txBody>
          <a:bodyPr wrap="none" lIns="95665" tIns="47832" rIns="95665" bIns="47832">
            <a:spAutoFit/>
          </a:bodyPr>
          <a:lstStyle/>
          <a:p>
            <a:r>
              <a:rPr lang="en-US" dirty="0" smtClean="0"/>
              <a:t>Roger Pressman</a:t>
            </a:r>
            <a:endParaRPr lang="zh-CN" altLang="en-US" dirty="0"/>
          </a:p>
        </p:txBody>
      </p:sp>
      <p:sp>
        <p:nvSpPr>
          <p:cNvPr id="7" name="Title 4"/>
          <p:cNvSpPr txBox="1">
            <a:spLocks/>
          </p:cNvSpPr>
          <p:nvPr/>
        </p:nvSpPr>
        <p:spPr bwMode="auto">
          <a:xfrm>
            <a:off x="2553875" y="5345708"/>
            <a:ext cx="4411264" cy="1142984"/>
          </a:xfrm>
          <a:custGeom>
            <a:avLst/>
            <a:gdLst>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775046 w 7775046"/>
              <a:gd name="connsiteY2" fmla="*/ 864096 h 864096"/>
              <a:gd name="connsiteX3" fmla="*/ 0 w 7775046"/>
              <a:gd name="connsiteY3" fmla="*/ 864096 h 864096"/>
              <a:gd name="connsiteX4" fmla="*/ 0 w 7775046"/>
              <a:gd name="connsiteY4" fmla="*/ 0 h 864096"/>
              <a:gd name="connsiteX0" fmla="*/ 0 w 7775046"/>
              <a:gd name="connsiteY0" fmla="*/ 0 h 864096"/>
              <a:gd name="connsiteX1" fmla="*/ 7775046 w 7775046"/>
              <a:gd name="connsiteY1" fmla="*/ 0 h 864096"/>
              <a:gd name="connsiteX2" fmla="*/ 7380312 w 7775046"/>
              <a:gd name="connsiteY2" fmla="*/ 836712 h 864096"/>
              <a:gd name="connsiteX3" fmla="*/ 0 w 7775046"/>
              <a:gd name="connsiteY3" fmla="*/ 864096 h 864096"/>
              <a:gd name="connsiteX4" fmla="*/ 0 w 7775046"/>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5046" h="864096">
                <a:moveTo>
                  <a:pt x="0" y="0"/>
                </a:moveTo>
                <a:lnTo>
                  <a:pt x="7775046" y="0"/>
                </a:lnTo>
                <a:cubicBezTo>
                  <a:pt x="7775046" y="288032"/>
                  <a:pt x="7012625" y="550258"/>
                  <a:pt x="7380312" y="836712"/>
                </a:cubicBezTo>
                <a:lnTo>
                  <a:pt x="0" y="864096"/>
                </a:lnTo>
                <a:lnTo>
                  <a:pt x="0" y="0"/>
                </a:lnTo>
                <a:close/>
              </a:path>
            </a:pathLst>
          </a:custGeom>
          <a:solidFill>
            <a:schemeClr val="tx2"/>
          </a:solidFill>
          <a:ln w="9525">
            <a:noFill/>
            <a:miter lim="800000"/>
            <a:headEnd/>
            <a:tailEnd/>
          </a:ln>
        </p:spPr>
        <p:txBody>
          <a:bodyPr vert="horz" wrap="square" lIns="95665" tIns="47832" rIns="95665" bIns="47832" numCol="1" anchor="ctr" anchorCtr="0" compatLnSpc="1">
            <a:prstTxWarp prst="textNoShape">
              <a:avLst/>
            </a:prstTxWarp>
          </a:bodyPr>
          <a:lstStyle/>
          <a:p>
            <a:pPr lvl="0" eaLnBrk="0" hangingPunct="0"/>
            <a:r>
              <a:rPr lang="zh-CN" altLang="en-US" sz="2900" dirty="0" smtClean="0">
                <a:solidFill>
                  <a:srgbClr val="FFFF00"/>
                </a:solidFill>
                <a:ea typeface="文鼎CS长美黑" pitchFamily="49" charset="-122"/>
              </a:rPr>
              <a:t> 软件团队的生产力不与  </a:t>
            </a:r>
            <a:r>
              <a:rPr lang="en-US" altLang="zh-CN" sz="2900" dirty="0" smtClean="0">
                <a:solidFill>
                  <a:srgbClr val="FFFF00"/>
                </a:solidFill>
                <a:ea typeface="文鼎CS长美黑" pitchFamily="49" charset="-122"/>
              </a:rPr>
              <a:t/>
            </a:r>
            <a:br>
              <a:rPr lang="en-US" altLang="zh-CN" sz="2900" dirty="0" smtClean="0">
                <a:solidFill>
                  <a:srgbClr val="FFFF00"/>
                </a:solidFill>
                <a:ea typeface="文鼎CS长美黑" pitchFamily="49" charset="-122"/>
              </a:rPr>
            </a:br>
            <a:r>
              <a:rPr lang="en-US" altLang="zh-CN" sz="2900" dirty="0" smtClean="0">
                <a:solidFill>
                  <a:srgbClr val="FFFF00"/>
                </a:solidFill>
                <a:ea typeface="文鼎CS长美黑" pitchFamily="49" charset="-122"/>
              </a:rPr>
              <a:t> </a:t>
            </a:r>
            <a:r>
              <a:rPr lang="zh-CN" altLang="en-US" sz="2900" dirty="0" smtClean="0">
                <a:solidFill>
                  <a:srgbClr val="FFFF00"/>
                </a:solidFill>
                <a:ea typeface="文鼎CS长美黑" pitchFamily="49" charset="-122"/>
              </a:rPr>
              <a:t>其规模线性相关。</a:t>
            </a:r>
            <a:endParaRPr lang="zh-CN" altLang="en-US" sz="2800" kern="0" dirty="0">
              <a:solidFill>
                <a:srgbClr val="FFFF00"/>
              </a:solidFill>
              <a:latin typeface="+mj-lt"/>
              <a:ea typeface="文鼎CS长美黑" pitchFamily="49" charset="-122"/>
              <a:cs typeface="+mj-cs"/>
            </a:endParaRPr>
          </a:p>
        </p:txBody>
      </p:sp>
      <p:sp>
        <p:nvSpPr>
          <p:cNvPr id="8" name="Rectangle 7"/>
          <p:cNvSpPr/>
          <p:nvPr/>
        </p:nvSpPr>
        <p:spPr>
          <a:xfrm>
            <a:off x="3792134" y="3429008"/>
            <a:ext cx="5726946" cy="1666259"/>
          </a:xfrm>
          <a:prstGeom prst="rect">
            <a:avLst/>
          </a:prstGeom>
        </p:spPr>
        <p:txBody>
          <a:bodyPr wrap="square" lIns="95665" tIns="47832" rIns="95665" bIns="47832">
            <a:spAutoFit/>
          </a:bodyPr>
          <a:lstStyle/>
          <a:p>
            <a:r>
              <a:rPr lang="zh-CN" altLang="en-US" sz="2800" dirty="0" smtClean="0">
                <a:ea typeface="文鼎CS长美黑" pitchFamily="49" charset="-122"/>
              </a:rPr>
              <a:t>人力资源估算受</a:t>
            </a:r>
            <a:r>
              <a:rPr lang="zh-CN" altLang="en-US" sz="2800" dirty="0" smtClean="0">
                <a:solidFill>
                  <a:srgbClr val="0000B4"/>
                </a:solidFill>
                <a:ea typeface="文鼎CS长美黑" pitchFamily="49" charset="-122"/>
              </a:rPr>
              <a:t>工作量</a:t>
            </a:r>
            <a:r>
              <a:rPr lang="zh-CN" altLang="en-US" sz="2800" dirty="0" smtClean="0">
                <a:ea typeface="文鼎CS长美黑" pitchFamily="49" charset="-122"/>
              </a:rPr>
              <a:t>影响，同时也受</a:t>
            </a:r>
            <a:r>
              <a:rPr lang="zh-CN" altLang="en-US" sz="2800" dirty="0" smtClean="0">
                <a:solidFill>
                  <a:srgbClr val="0000B4"/>
                </a:solidFill>
                <a:ea typeface="文鼎CS长美黑" pitchFamily="49" charset="-122"/>
              </a:rPr>
              <a:t>工程师和团队生产力</a:t>
            </a:r>
            <a:r>
              <a:rPr lang="zh-CN" altLang="en-US" sz="2800" dirty="0" smtClean="0">
                <a:ea typeface="文鼎CS长美黑" pitchFamily="49" charset="-122"/>
              </a:rPr>
              <a:t>的制约。</a:t>
            </a:r>
            <a:endParaRPr lang="en-US" altLang="zh-CN" sz="2800" dirty="0" smtClean="0">
              <a:ea typeface="文鼎CS长美黑" pitchFamily="49" charset="-122"/>
            </a:endParaRPr>
          </a:p>
          <a:p>
            <a:endParaRPr lang="en-US" sz="2100" dirty="0" smtClean="0">
              <a:ea typeface="文鼎CS长美黑" pitchFamily="49" charset="-122"/>
            </a:endParaRPr>
          </a:p>
          <a:p>
            <a:r>
              <a:rPr lang="zh-CN" altLang="en-US" sz="2500" dirty="0" smtClean="0">
                <a:ea typeface="文鼎CS长美黑" pitchFamily="49" charset="-122"/>
              </a:rPr>
              <a:t>回顾</a:t>
            </a:r>
            <a:r>
              <a:rPr lang="en-US" sz="2500" dirty="0" smtClean="0">
                <a:ea typeface="文鼎CS长美黑" pitchFamily="49" charset="-122"/>
              </a:rPr>
              <a:t>Frederick Brooks</a:t>
            </a:r>
            <a:r>
              <a:rPr lang="zh-CN" altLang="en-US" sz="2500" dirty="0" smtClean="0">
                <a:solidFill>
                  <a:srgbClr val="FF0000"/>
                </a:solidFill>
                <a:ea typeface="文鼎CS长美黑" pitchFamily="49" charset="-122"/>
              </a:rPr>
              <a:t>“人月”定律</a:t>
            </a:r>
            <a:endParaRPr lang="zh-CN" altLang="en-US" sz="2500" dirty="0">
              <a:solidFill>
                <a:srgbClr val="FF0000"/>
              </a:solidFill>
              <a:ea typeface="文鼎CS长美黑" pitchFamily="49" charset="-122"/>
            </a:endParaRPr>
          </a:p>
        </p:txBody>
      </p:sp>
      <p:pic>
        <p:nvPicPr>
          <p:cNvPr id="9" name="Picture 2" descr="http://www.rspa.com/about/rspphoto1.jpg"/>
          <p:cNvPicPr>
            <a:picLocks noChangeAspect="1" noChangeArrowheads="1"/>
          </p:cNvPicPr>
          <p:nvPr/>
        </p:nvPicPr>
        <p:blipFill>
          <a:blip r:embed="rId2" cstate="print"/>
          <a:srcRect/>
          <a:stretch>
            <a:fillRect/>
          </a:stretch>
        </p:blipFill>
        <p:spPr bwMode="auto">
          <a:xfrm>
            <a:off x="364812" y="3631172"/>
            <a:ext cx="1921172" cy="2892087"/>
          </a:xfrm>
          <a:prstGeom prst="rect">
            <a:avLst/>
          </a:prstGeom>
          <a:noFill/>
        </p:spPr>
      </p:pic>
    </p:spTree>
  </p:cSld>
  <p:clrMapOvr>
    <a:masterClrMapping/>
  </p:clrMapOvr>
  <p:transition spd="slow">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关于工期和人力</a:t>
            </a:r>
            <a:endParaRPr lang="zh-CN" altLang="en-US" dirty="0"/>
          </a:p>
        </p:txBody>
      </p:sp>
      <p:sp>
        <p:nvSpPr>
          <p:cNvPr id="3" name="Content Placeholder 2"/>
          <p:cNvSpPr>
            <a:spLocks noGrp="1"/>
          </p:cNvSpPr>
          <p:nvPr>
            <p:ph idx="1"/>
          </p:nvPr>
        </p:nvSpPr>
        <p:spPr>
          <a:xfrm>
            <a:off x="464320" y="1268760"/>
            <a:ext cx="9132158" cy="4968552"/>
          </a:xfrm>
        </p:spPr>
        <p:txBody>
          <a:bodyPr/>
          <a:lstStyle/>
          <a:p>
            <a:r>
              <a:rPr lang="zh-CN" altLang="en-US" dirty="0" smtClean="0"/>
              <a:t>两种估算策略</a:t>
            </a:r>
            <a:endParaRPr lang="en-US" altLang="zh-CN" dirty="0" smtClean="0"/>
          </a:p>
          <a:p>
            <a:pPr marL="1031383" lvl="1" indent="-538113">
              <a:buFont typeface="+mj-lt"/>
              <a:buAutoNum type="arabicPeriod"/>
            </a:pPr>
            <a:r>
              <a:rPr lang="zh-CN" altLang="en-US" dirty="0" smtClean="0"/>
              <a:t>先定工期，后定人力</a:t>
            </a:r>
            <a:endParaRPr lang="en-US" altLang="zh-CN" dirty="0" smtClean="0"/>
          </a:p>
          <a:p>
            <a:pPr marL="1031383" lvl="1" indent="-538113">
              <a:buFont typeface="+mj-lt"/>
              <a:buAutoNum type="arabicPeriod"/>
            </a:pPr>
            <a:r>
              <a:rPr lang="zh-CN" altLang="en-US" dirty="0" smtClean="0"/>
              <a:t>先定人力，后定工期</a:t>
            </a:r>
            <a:endParaRPr lang="en-US" altLang="zh-CN" dirty="0" smtClean="0"/>
          </a:p>
          <a:p>
            <a:endParaRPr lang="en-US" altLang="zh-CN" sz="2900" dirty="0" smtClean="0"/>
          </a:p>
          <a:p>
            <a:r>
              <a:rPr lang="zh-CN" altLang="en-US" sz="2700" dirty="0" smtClean="0"/>
              <a:t>如果项目工期有严格限定，则用策略</a:t>
            </a:r>
            <a:r>
              <a:rPr lang="en-US" sz="2700" dirty="0" smtClean="0"/>
              <a:t>1</a:t>
            </a:r>
            <a:r>
              <a:rPr lang="zh-CN" altLang="en-US" sz="2700" dirty="0" smtClean="0"/>
              <a:t>。</a:t>
            </a:r>
            <a:endParaRPr lang="en-US" altLang="zh-CN" sz="2700" dirty="0" smtClean="0"/>
          </a:p>
          <a:p>
            <a:endParaRPr lang="en-US" altLang="zh-CN" sz="1900" dirty="0" smtClean="0"/>
          </a:p>
          <a:p>
            <a:r>
              <a:rPr lang="zh-CN" altLang="en-US" sz="2700" dirty="0" smtClean="0"/>
              <a:t>如果项目人力十分有限而工期有弹性，则用策略</a:t>
            </a:r>
            <a:r>
              <a:rPr lang="en-US" sz="2700" dirty="0" smtClean="0"/>
              <a:t>2</a:t>
            </a:r>
            <a:r>
              <a:rPr lang="zh-CN" altLang="en-US" sz="2700" dirty="0" smtClean="0"/>
              <a:t>。</a:t>
            </a:r>
            <a:endParaRPr lang="en-US" altLang="zh-CN" sz="2700" dirty="0" smtClean="0"/>
          </a:p>
          <a:p>
            <a:endParaRPr lang="en-US" altLang="zh-CN" sz="1700" dirty="0" smtClean="0"/>
          </a:p>
          <a:p>
            <a:r>
              <a:rPr lang="zh-CN" altLang="en-US" sz="2700" dirty="0" smtClean="0"/>
              <a:t>如果项目</a:t>
            </a:r>
            <a:r>
              <a:rPr lang="zh-CN" altLang="en-US" sz="2700" dirty="0" smtClean="0">
                <a:solidFill>
                  <a:srgbClr val="FF0000"/>
                </a:solidFill>
              </a:rPr>
              <a:t>人力不足且工期无弹性</a:t>
            </a:r>
            <a:r>
              <a:rPr lang="zh-CN" altLang="en-US" sz="2700" dirty="0" smtClean="0"/>
              <a:t>，则：</a:t>
            </a:r>
            <a:endParaRPr lang="en-US" altLang="zh-CN" sz="2700" dirty="0" smtClean="0"/>
          </a:p>
          <a:p>
            <a:pPr lvl="1"/>
            <a:r>
              <a:rPr lang="zh-CN" altLang="en-US" sz="2600" dirty="0" smtClean="0"/>
              <a:t>先马上“输血”</a:t>
            </a:r>
            <a:r>
              <a:rPr lang="en-US" sz="2600" dirty="0" smtClean="0"/>
              <a:t>(</a:t>
            </a:r>
            <a:r>
              <a:rPr lang="zh-CN" altLang="en-US" sz="2600" dirty="0" smtClean="0"/>
              <a:t>即在项目初期引进充足的新人</a:t>
            </a:r>
            <a:r>
              <a:rPr lang="en-US" sz="2600" dirty="0" smtClean="0"/>
              <a:t>)</a:t>
            </a:r>
            <a:r>
              <a:rPr lang="zh-CN" altLang="en-US" sz="2600" dirty="0" smtClean="0"/>
              <a:t>，先破除“人力不足”的壁垒，进而力求如期完成项目</a:t>
            </a:r>
          </a:p>
          <a:p>
            <a:endParaRPr lang="zh-CN" altLang="en-US" sz="2900" dirty="0" smtClean="0"/>
          </a:p>
          <a:p>
            <a:endParaRPr lang="zh-CN" altLang="en-US"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66</a:t>
            </a:fld>
            <a:endParaRPr lang="zh-CN" altLang="en-US"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成本估算</a:t>
            </a:r>
            <a:endParaRPr lang="zh-CN" altLang="en-US" dirty="0"/>
          </a:p>
        </p:txBody>
      </p:sp>
      <p:sp>
        <p:nvSpPr>
          <p:cNvPr id="3" name="Content Placeholder 2"/>
          <p:cNvSpPr>
            <a:spLocks noGrp="1"/>
          </p:cNvSpPr>
          <p:nvPr>
            <p:ph idx="1"/>
          </p:nvPr>
        </p:nvSpPr>
        <p:spPr/>
        <p:txBody>
          <a:bodyPr/>
          <a:lstStyle/>
          <a:p>
            <a:r>
              <a:rPr lang="zh-CN" altLang="en-US" sz="2900" dirty="0" smtClean="0"/>
              <a:t>成本 </a:t>
            </a:r>
            <a:r>
              <a:rPr lang="en-US" sz="2500" dirty="0" smtClean="0"/>
              <a:t>(Cost)</a:t>
            </a:r>
            <a:r>
              <a:rPr lang="en-US" sz="2900" dirty="0" smtClean="0"/>
              <a:t> </a:t>
            </a:r>
            <a:r>
              <a:rPr lang="zh-CN" altLang="en-US" sz="2900" dirty="0" smtClean="0"/>
              <a:t>估算</a:t>
            </a:r>
            <a:r>
              <a:rPr lang="en-US" sz="2900" dirty="0" smtClean="0"/>
              <a:t>}</a:t>
            </a:r>
          </a:p>
          <a:p>
            <a:pPr lvl="1"/>
            <a:r>
              <a:rPr lang="zh-CN" altLang="en-US" sz="2800" dirty="0" smtClean="0"/>
              <a:t>结合工期和资源估算以及资源成本 </a:t>
            </a:r>
            <a:r>
              <a:rPr lang="en-US" sz="2800" dirty="0" smtClean="0"/>
              <a:t>(</a:t>
            </a:r>
            <a:r>
              <a:rPr lang="zh-CN" altLang="en-US" sz="2800" dirty="0" smtClean="0"/>
              <a:t>主要是人力</a:t>
            </a:r>
            <a:r>
              <a:rPr lang="en-US" altLang="zh-CN" sz="2800" dirty="0" smtClean="0"/>
              <a:t/>
            </a:r>
            <a:br>
              <a:rPr lang="en-US" altLang="zh-CN" sz="2800" dirty="0" smtClean="0"/>
            </a:br>
            <a:r>
              <a:rPr lang="zh-CN" altLang="en-US" sz="2800" dirty="0" smtClean="0"/>
              <a:t>资源成本</a:t>
            </a:r>
            <a:r>
              <a:rPr lang="en-US" sz="2800" dirty="0" smtClean="0"/>
              <a:t>)</a:t>
            </a:r>
            <a:r>
              <a:rPr lang="zh-CN" altLang="en-US" sz="2800" dirty="0" smtClean="0"/>
              <a:t>，估计项目及其各阶段或活动的成本</a:t>
            </a:r>
            <a:endParaRPr lang="en-US" altLang="zh-CN" dirty="0" smtClean="0"/>
          </a:p>
          <a:p>
            <a:endParaRPr lang="en-US" altLang="zh-CN" dirty="0" smtClean="0"/>
          </a:p>
          <a:p>
            <a:r>
              <a:rPr lang="zh-CN" altLang="en-US" dirty="0" smtClean="0"/>
              <a:t>影响成本的三大因素：</a:t>
            </a:r>
            <a:endParaRPr lang="en-US" altLang="zh-CN" dirty="0" smtClean="0"/>
          </a:p>
          <a:p>
            <a:pPr lvl="1"/>
            <a:r>
              <a:rPr lang="zh-CN" altLang="en-US" dirty="0" smtClean="0"/>
              <a:t>项目需要多少</a:t>
            </a:r>
            <a:r>
              <a:rPr lang="zh-CN" altLang="en-US" b="1" dirty="0" smtClean="0"/>
              <a:t>人力</a:t>
            </a:r>
            <a:r>
              <a:rPr lang="zh-CN" altLang="en-US" dirty="0" smtClean="0"/>
              <a:t> </a:t>
            </a:r>
            <a:r>
              <a:rPr lang="en-US" dirty="0" smtClean="0"/>
              <a:t>(</a:t>
            </a:r>
            <a:r>
              <a:rPr lang="zh-CN" altLang="en-US" dirty="0" smtClean="0"/>
              <a:t>见资源估算</a:t>
            </a:r>
            <a:r>
              <a:rPr lang="en-US" dirty="0" smtClean="0"/>
              <a:t>)</a:t>
            </a:r>
          </a:p>
          <a:p>
            <a:pPr lvl="1"/>
            <a:r>
              <a:rPr lang="zh-CN" altLang="en-US" dirty="0" smtClean="0"/>
              <a:t>项目需要多少</a:t>
            </a:r>
            <a:r>
              <a:rPr lang="zh-CN" altLang="en-US" b="1" dirty="0" smtClean="0"/>
              <a:t>时间</a:t>
            </a:r>
            <a:r>
              <a:rPr lang="en-US" altLang="zh-CN" dirty="0" smtClean="0"/>
              <a:t> </a:t>
            </a:r>
            <a:r>
              <a:rPr lang="en-US" dirty="0" smtClean="0"/>
              <a:t>(</a:t>
            </a:r>
            <a:r>
              <a:rPr lang="zh-CN" altLang="en-US" dirty="0" smtClean="0"/>
              <a:t>见工期估算</a:t>
            </a:r>
            <a:r>
              <a:rPr lang="en-US" dirty="0" smtClean="0"/>
              <a:t>)</a:t>
            </a:r>
          </a:p>
          <a:p>
            <a:pPr lvl="1"/>
            <a:r>
              <a:rPr lang="zh-CN" altLang="en-US" dirty="0" smtClean="0"/>
              <a:t>每人平均需要多少</a:t>
            </a:r>
            <a:r>
              <a:rPr lang="zh-CN" altLang="en-US" b="1" dirty="0" smtClean="0"/>
              <a:t>成本</a:t>
            </a:r>
            <a:r>
              <a:rPr lang="zh-CN" altLang="en-US" dirty="0" smtClean="0"/>
              <a:t> </a:t>
            </a:r>
            <a:r>
              <a:rPr lang="en-US" dirty="0" smtClean="0"/>
              <a:t>(</a:t>
            </a:r>
            <a:r>
              <a:rPr lang="zh-CN" altLang="en-US" dirty="0" smtClean="0"/>
              <a:t>参考相关薪资数据</a:t>
            </a:r>
            <a:r>
              <a:rPr lang="en-US" dirty="0" smtClean="0"/>
              <a:t>)</a:t>
            </a:r>
            <a:br>
              <a:rPr lang="en-US" dirty="0" smtClean="0"/>
            </a:br>
            <a:endParaRPr lang="zh-CN" altLang="en-US"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67</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谬论</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68</a:t>
            </a:fld>
            <a:endParaRPr lang="zh-CN" altLang="en-US" dirty="0"/>
          </a:p>
        </p:txBody>
      </p:sp>
      <p:sp>
        <p:nvSpPr>
          <p:cNvPr id="5" name="Rectangle 4"/>
          <p:cNvSpPr/>
          <p:nvPr/>
        </p:nvSpPr>
        <p:spPr>
          <a:xfrm>
            <a:off x="309530" y="1262707"/>
            <a:ext cx="7390682" cy="542874"/>
          </a:xfrm>
          <a:prstGeom prst="rect">
            <a:avLst/>
          </a:prstGeom>
        </p:spPr>
        <p:txBody>
          <a:bodyPr wrap="none" lIns="95665" tIns="47832" rIns="95665" bIns="47832">
            <a:spAutoFit/>
          </a:bodyPr>
          <a:lstStyle/>
          <a:p>
            <a:r>
              <a:rPr lang="zh-CN" altLang="en-US" sz="2900" dirty="0" smtClean="0">
                <a:solidFill>
                  <a:srgbClr val="FF0000"/>
                </a:solidFill>
                <a:ea typeface="文鼎CS长美黑" pitchFamily="49" charset="-122"/>
              </a:rPr>
              <a:t>谬论： 通过压缩工期以降低成本和加快进度</a:t>
            </a:r>
            <a:endParaRPr lang="zh-CN" altLang="en-US" sz="2900" dirty="0">
              <a:solidFill>
                <a:srgbClr val="FF0000"/>
              </a:solidFill>
              <a:ea typeface="文鼎CS长美黑" pitchFamily="49" charset="-122"/>
            </a:endParaRPr>
          </a:p>
        </p:txBody>
      </p:sp>
      <p:pic>
        <p:nvPicPr>
          <p:cNvPr id="33793" name="Picture 1" descr="D:\SECBOK\Content\Figures\ToonSaveMoney.png"/>
          <p:cNvPicPr>
            <a:picLocks noChangeAspect="1" noChangeArrowheads="1"/>
          </p:cNvPicPr>
          <p:nvPr/>
        </p:nvPicPr>
        <p:blipFill>
          <a:blip r:embed="rId2" cstate="print"/>
          <a:srcRect/>
          <a:stretch>
            <a:fillRect/>
          </a:stretch>
        </p:blipFill>
        <p:spPr bwMode="auto">
          <a:xfrm>
            <a:off x="7739087" y="1428742"/>
            <a:ext cx="2399092" cy="2145341"/>
          </a:xfrm>
          <a:prstGeom prst="rect">
            <a:avLst/>
          </a:prstGeom>
          <a:noFill/>
        </p:spPr>
      </p:pic>
      <p:pic>
        <p:nvPicPr>
          <p:cNvPr id="33794" name="Picture 2" descr="D:\SECBOK\Content\Figures\TimeWithCost.png"/>
          <p:cNvPicPr>
            <a:picLocks noChangeAspect="1" noChangeArrowheads="1"/>
          </p:cNvPicPr>
          <p:nvPr/>
        </p:nvPicPr>
        <p:blipFill>
          <a:blip r:embed="rId3" cstate="print"/>
          <a:srcRect/>
          <a:stretch>
            <a:fillRect/>
          </a:stretch>
        </p:blipFill>
        <p:spPr bwMode="auto">
          <a:xfrm>
            <a:off x="1424608" y="1942951"/>
            <a:ext cx="6984777" cy="4409227"/>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McConnell</a:t>
            </a:r>
            <a:r>
              <a:rPr lang="zh-CN" altLang="en-US" dirty="0" smtClean="0"/>
              <a:t>低估法则</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69</a:t>
            </a:fld>
            <a:endParaRPr lang="zh-CN" altLang="en-US" dirty="0"/>
          </a:p>
        </p:txBody>
      </p:sp>
      <p:sp>
        <p:nvSpPr>
          <p:cNvPr id="5" name="Rectangle 4"/>
          <p:cNvSpPr/>
          <p:nvPr/>
        </p:nvSpPr>
        <p:spPr>
          <a:xfrm>
            <a:off x="541709" y="1571617"/>
            <a:ext cx="8779783" cy="1224135"/>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项目估算师应该避免刻意低估 </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即乐观估算</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，尤其必须杜绝过分低估 </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即估算值过分乐观</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a:t>
            </a:r>
            <a:endParaRPr lang="zh-CN" altLang="en-US" sz="2900" dirty="0">
              <a:solidFill>
                <a:srgbClr val="C00000"/>
              </a:solidFill>
              <a:ea typeface="文鼎CS长美黑" pitchFamily="49" charset="-122"/>
            </a:endParaRPr>
          </a:p>
        </p:txBody>
      </p:sp>
      <p:pic>
        <p:nvPicPr>
          <p:cNvPr id="6" name="Picture 1" descr="D:\SECBOK\Content\Figures\EstimationError.png"/>
          <p:cNvPicPr>
            <a:picLocks noChangeAspect="1" noChangeArrowheads="1"/>
          </p:cNvPicPr>
          <p:nvPr/>
        </p:nvPicPr>
        <p:blipFill>
          <a:blip r:embed="rId2" cstate="print"/>
          <a:srcRect/>
          <a:stretch>
            <a:fillRect/>
          </a:stretch>
        </p:blipFill>
        <p:spPr bwMode="auto">
          <a:xfrm>
            <a:off x="1714480" y="3500438"/>
            <a:ext cx="6038326" cy="2897828"/>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什么是项目管理？</a:t>
            </a:r>
            <a:endParaRPr lang="zh-CN" altLang="en-US" dirty="0"/>
          </a:p>
        </p:txBody>
      </p:sp>
      <p:sp>
        <p:nvSpPr>
          <p:cNvPr id="3" name="Content Placeholder 2"/>
          <p:cNvSpPr>
            <a:spLocks noGrp="1"/>
          </p:cNvSpPr>
          <p:nvPr>
            <p:ph idx="1"/>
          </p:nvPr>
        </p:nvSpPr>
        <p:spPr/>
        <p:txBody>
          <a:bodyPr/>
          <a:lstStyle/>
          <a:p>
            <a:r>
              <a:rPr lang="zh-CN" altLang="en-US" dirty="0" smtClean="0"/>
              <a:t>项目管理是将知识、技能、工具与技术应用于项目，以满足项目需求的活动 </a:t>
            </a:r>
            <a:r>
              <a:rPr lang="en-US" altLang="zh-CN" dirty="0" smtClean="0"/>
              <a:t>(</a:t>
            </a:r>
            <a:r>
              <a:rPr lang="zh-CN" altLang="en-US" dirty="0" smtClean="0"/>
              <a:t>集</a:t>
            </a:r>
            <a:r>
              <a:rPr lang="en-US" altLang="zh-CN" dirty="0" smtClean="0"/>
              <a:t>) </a:t>
            </a:r>
            <a:r>
              <a:rPr lang="zh-CN" altLang="en-US" dirty="0" smtClean="0"/>
              <a:t>。</a:t>
            </a:r>
            <a:endParaRPr lang="en-US" altLang="zh-CN" dirty="0" smtClean="0"/>
          </a:p>
          <a:p>
            <a:pPr lvl="1"/>
            <a:r>
              <a:rPr lang="zh-CN" altLang="en-US" dirty="0" smtClean="0"/>
              <a:t>要求项目管理者基于有限资源，运用科学的管理方法，对项目实施有效的管理</a:t>
            </a:r>
            <a:endParaRPr lang="en-US" altLang="zh-CN" dirty="0" smtClean="0"/>
          </a:p>
          <a:p>
            <a:r>
              <a:rPr lang="zh-CN" altLang="en-US" dirty="0" smtClean="0"/>
              <a:t>满足项目约束：</a:t>
            </a:r>
            <a:endParaRPr lang="en-US" altLang="zh-CN" dirty="0" smtClean="0"/>
          </a:p>
          <a:p>
            <a:pPr lvl="1"/>
            <a:r>
              <a:rPr lang="zh-CN" altLang="en-US" dirty="0" smtClean="0"/>
              <a:t>时间、成本、质量、范围等</a:t>
            </a:r>
            <a:endParaRPr lang="en-US" altLang="zh-CN" dirty="0" smtClean="0"/>
          </a:p>
          <a:p>
            <a:r>
              <a:rPr lang="zh-CN" altLang="en-US" dirty="0" smtClean="0"/>
              <a:t>需要项目资源：</a:t>
            </a:r>
            <a:endParaRPr lang="en-US" altLang="zh-CN" dirty="0" smtClean="0"/>
          </a:p>
          <a:p>
            <a:pPr lvl="1"/>
            <a:r>
              <a:rPr lang="zh-CN" altLang="en-US" dirty="0" smtClean="0"/>
              <a:t>人力、金钱、设备、材料、信息、技术等</a:t>
            </a:r>
            <a:endParaRPr lang="en-US" altLang="zh-CN" dirty="0" smtClean="0"/>
          </a:p>
          <a:p>
            <a:r>
              <a:rPr lang="zh-CN" altLang="en-US" dirty="0" smtClean="0"/>
              <a:t>设定项目目标，</a:t>
            </a:r>
            <a:r>
              <a:rPr lang="zh-CN" altLang="en-US" sz="2500" dirty="0" smtClean="0"/>
              <a:t>如：</a:t>
            </a:r>
            <a:endParaRPr lang="en-US" altLang="zh-CN" dirty="0" smtClean="0"/>
          </a:p>
          <a:p>
            <a:pPr lvl="1"/>
            <a:r>
              <a:rPr lang="zh-CN" altLang="en-US" dirty="0" smtClean="0"/>
              <a:t>服务用户、占领市场、攫取利润等</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DeMarco--Boehm</a:t>
            </a:r>
            <a:r>
              <a:rPr lang="zh-CN" altLang="en-US" sz="3800" dirty="0" smtClean="0"/>
              <a:t>乐观估算定律</a:t>
            </a:r>
            <a:endParaRPr lang="zh-CN" altLang="en-US" sz="38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70</a:t>
            </a:fld>
            <a:endParaRPr lang="zh-CN" altLang="en-US" dirty="0"/>
          </a:p>
        </p:txBody>
      </p:sp>
      <p:sp>
        <p:nvSpPr>
          <p:cNvPr id="5" name="Rectangle 4"/>
          <p:cNvSpPr/>
          <p:nvPr/>
        </p:nvSpPr>
        <p:spPr>
          <a:xfrm>
            <a:off x="709042" y="1571612"/>
            <a:ext cx="8190910" cy="1228126"/>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软件项目的几乎所有估算结论都是乐观的，其中一部分还是过分乐观的。</a:t>
            </a:r>
            <a:endParaRPr lang="zh-CN" altLang="en-US" sz="2900" dirty="0">
              <a:solidFill>
                <a:srgbClr val="C00000"/>
              </a:solidFill>
              <a:ea typeface="文鼎CS长美黑" pitchFamily="49" charset="-122"/>
            </a:endParaRPr>
          </a:p>
        </p:txBody>
      </p:sp>
      <p:grpSp>
        <p:nvGrpSpPr>
          <p:cNvPr id="3" name="Group 6"/>
          <p:cNvGrpSpPr/>
          <p:nvPr/>
        </p:nvGrpSpPr>
        <p:grpSpPr>
          <a:xfrm>
            <a:off x="928663" y="4638679"/>
            <a:ext cx="5316315" cy="1719287"/>
            <a:chOff x="2928926" y="1714488"/>
            <a:chExt cx="3500462" cy="1285884"/>
          </a:xfrm>
        </p:grpSpPr>
        <p:sp>
          <p:nvSpPr>
            <p:cNvPr id="8" name="Explosion 1 7"/>
            <p:cNvSpPr/>
            <p:nvPr/>
          </p:nvSpPr>
          <p:spPr>
            <a:xfrm>
              <a:off x="3714744" y="2143116"/>
              <a:ext cx="2071702" cy="857256"/>
            </a:xfrm>
            <a:prstGeom prst="irregularSeal1">
              <a:avLst/>
            </a:prstGeom>
            <a:solidFill>
              <a:srgbClr val="C0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300" dirty="0" smtClean="0">
                  <a:latin typeface="方正琥珀简体" pitchFamily="65" charset="-122"/>
                  <a:ea typeface="方正琥珀简体" pitchFamily="65" charset="-122"/>
                </a:rPr>
                <a:t>Weird </a:t>
              </a:r>
              <a:r>
                <a:rPr lang="zh-CN" altLang="en-US" sz="2300" dirty="0" smtClean="0">
                  <a:latin typeface="方正琥珀简体" pitchFamily="65" charset="-122"/>
                  <a:ea typeface="方正琥珀简体" pitchFamily="65" charset="-122"/>
                </a:rPr>
                <a:t>？</a:t>
              </a:r>
              <a:endParaRPr lang="zh-CN" altLang="en-US" sz="2300" dirty="0" smtClean="0"/>
            </a:p>
          </p:txBody>
        </p:sp>
        <p:sp>
          <p:nvSpPr>
            <p:cNvPr id="9" name="Rectangle 8"/>
            <p:cNvSpPr/>
            <p:nvPr/>
          </p:nvSpPr>
          <p:spPr>
            <a:xfrm>
              <a:off x="2928926" y="1714488"/>
              <a:ext cx="3500462" cy="6429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500" dirty="0" smtClean="0">
                  <a:latin typeface="黑体" pitchFamily="49" charset="-122"/>
                  <a:ea typeface="黑体" pitchFamily="49" charset="-122"/>
                </a:rPr>
                <a:t>悲观的经理做出乐观的估算</a:t>
              </a:r>
              <a:r>
                <a:rPr lang="zh-CN" altLang="en-US" sz="2100" dirty="0" smtClean="0">
                  <a:latin typeface="黑体" pitchFamily="49" charset="-122"/>
                  <a:ea typeface="黑体" pitchFamily="49" charset="-122"/>
                </a:rPr>
                <a:t>。</a:t>
              </a:r>
              <a:endParaRPr lang="zh-CN" altLang="en-US" sz="4100" dirty="0">
                <a:latin typeface="方正琥珀简体" pitchFamily="65" charset="-122"/>
                <a:ea typeface="方正琥珀简体" pitchFamily="65" charset="-122"/>
              </a:endParaRPr>
            </a:p>
          </p:txBody>
        </p:sp>
      </p:grpSp>
      <p:pic>
        <p:nvPicPr>
          <p:cNvPr id="10" name="Picture 1" descr="D:\SECBOK\Content\Figures\ToonFullEmpty.png"/>
          <p:cNvPicPr>
            <a:picLocks noChangeAspect="1" noChangeArrowheads="1"/>
          </p:cNvPicPr>
          <p:nvPr/>
        </p:nvPicPr>
        <p:blipFill>
          <a:blip r:embed="rId2" cstate="print"/>
          <a:srcRect/>
          <a:stretch>
            <a:fillRect/>
          </a:stretch>
        </p:blipFill>
        <p:spPr bwMode="auto">
          <a:xfrm>
            <a:off x="8024834" y="3857628"/>
            <a:ext cx="1643043" cy="2579962"/>
          </a:xfrm>
          <a:prstGeom prst="rect">
            <a:avLst/>
          </a:prstGeom>
          <a:noFill/>
        </p:spPr>
      </p:pic>
    </p:spTree>
  </p:cSld>
  <p:clrMapOvr>
    <a:masterClrMapping/>
  </p:clrMapOvr>
  <p:transition spd="slow">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最佳估算师定律</a:t>
            </a:r>
            <a:endParaRPr lang="zh-CN" altLang="en-US" dirty="0"/>
          </a:p>
        </p:txBody>
      </p:sp>
      <p:sp>
        <p:nvSpPr>
          <p:cNvPr id="3" name="Content Placeholder 2"/>
          <p:cNvSpPr>
            <a:spLocks noGrp="1"/>
          </p:cNvSpPr>
          <p:nvPr>
            <p:ph idx="1"/>
          </p:nvPr>
        </p:nvSpPr>
        <p:spPr>
          <a:xfrm>
            <a:off x="613964" y="4365104"/>
            <a:ext cx="8667750" cy="1165238"/>
          </a:xfrm>
        </p:spPr>
        <p:txBody>
          <a:bodyPr/>
          <a:lstStyle/>
          <a:p>
            <a:r>
              <a:rPr lang="zh-CN" altLang="en-US" sz="2900" dirty="0" smtClean="0"/>
              <a:t>管理者其实都是悲观主义者。</a:t>
            </a:r>
            <a:endParaRPr lang="en-US" altLang="zh-CN" sz="2900" dirty="0" smtClean="0"/>
          </a:p>
          <a:p>
            <a:r>
              <a:rPr lang="zh-CN" altLang="en-US" sz="2900" dirty="0" smtClean="0"/>
              <a:t>工程师是真正天生的乐观主义者。</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71</a:t>
            </a:fld>
            <a:endParaRPr lang="zh-CN" altLang="en-US" dirty="0"/>
          </a:p>
        </p:txBody>
      </p:sp>
      <p:sp>
        <p:nvSpPr>
          <p:cNvPr id="5" name="Rectangle 4"/>
          <p:cNvSpPr/>
          <p:nvPr/>
        </p:nvSpPr>
        <p:spPr>
          <a:xfrm>
            <a:off x="709042" y="1268760"/>
            <a:ext cx="8190910" cy="1228126"/>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只有充分了解待估对象的人，才能做出足够准确的估算。</a:t>
            </a:r>
            <a:endParaRPr lang="zh-CN" altLang="en-US" sz="2900" dirty="0">
              <a:solidFill>
                <a:srgbClr val="C00000"/>
              </a:solidFill>
              <a:ea typeface="文鼎CS长美黑" pitchFamily="49" charset="-122"/>
            </a:endParaRPr>
          </a:p>
        </p:txBody>
      </p:sp>
      <p:sp>
        <p:nvSpPr>
          <p:cNvPr id="6" name="Rectangle 5"/>
          <p:cNvSpPr/>
          <p:nvPr/>
        </p:nvSpPr>
        <p:spPr>
          <a:xfrm>
            <a:off x="1083444" y="3140968"/>
            <a:ext cx="7739117" cy="989150"/>
          </a:xfrm>
          <a:prstGeom prst="rect">
            <a:avLst/>
          </a:prstGeom>
        </p:spPr>
        <p:style>
          <a:lnRef idx="0">
            <a:schemeClr val="dk1"/>
          </a:lnRef>
          <a:fillRef idx="3">
            <a:schemeClr val="dk1"/>
          </a:fillRef>
          <a:effectRef idx="3">
            <a:schemeClr val="dk1"/>
          </a:effectRef>
          <a:fontRef idx="minor">
            <a:schemeClr val="lt1"/>
          </a:fontRef>
        </p:style>
        <p:txBody>
          <a:bodyPr wrap="square" lIns="95665" tIns="47832" rIns="95665" bIns="47832">
            <a:spAutoFit/>
          </a:bodyPr>
          <a:lstStyle/>
          <a:p>
            <a:r>
              <a:rPr lang="zh-CN" altLang="en-US" sz="2900" dirty="0" smtClean="0">
                <a:ea typeface="文鼎CS长美黑" pitchFamily="49" charset="-122"/>
              </a:rPr>
              <a:t>   所处之境越是令人绝望，处于该境的人就   </a:t>
            </a:r>
            <a:r>
              <a:rPr lang="en-US" altLang="zh-CN" sz="2900" dirty="0" smtClean="0">
                <a:ea typeface="文鼎CS长美黑" pitchFamily="49" charset="-122"/>
              </a:rPr>
              <a:t/>
            </a:r>
            <a:br>
              <a:rPr lang="en-US" altLang="zh-CN" sz="2900" dirty="0" smtClean="0">
                <a:ea typeface="文鼎CS长美黑" pitchFamily="49" charset="-122"/>
              </a:rPr>
            </a:br>
            <a:r>
              <a:rPr lang="en-US" altLang="zh-CN" sz="2900" dirty="0" smtClean="0">
                <a:ea typeface="文鼎CS长美黑" pitchFamily="49" charset="-122"/>
              </a:rPr>
              <a:t>   </a:t>
            </a:r>
            <a:r>
              <a:rPr lang="zh-CN" altLang="en-US" sz="2900" dirty="0" smtClean="0">
                <a:ea typeface="文鼎CS长美黑" pitchFamily="49" charset="-122"/>
              </a:rPr>
              <a:t>越是乐观                    </a:t>
            </a:r>
            <a:r>
              <a:rPr lang="en-US" altLang="zh-CN" sz="2700" dirty="0" smtClean="0">
                <a:ea typeface="文鼎CS长美黑" pitchFamily="49" charset="-122"/>
              </a:rPr>
              <a:t>---</a:t>
            </a:r>
            <a:r>
              <a:rPr lang="zh-CN" altLang="en-US" sz="2700" dirty="0" smtClean="0">
                <a:ea typeface="文鼎CS长美黑" pitchFamily="49" charset="-122"/>
              </a:rPr>
              <a:t>项目管理谚语</a:t>
            </a:r>
            <a:endParaRPr lang="zh-CN" altLang="en-US" sz="2700" dirty="0">
              <a:ea typeface="文鼎CS长美黑" pitchFamily="49" charset="-122"/>
            </a:endParaRPr>
          </a:p>
        </p:txBody>
      </p:sp>
      <p:sp>
        <p:nvSpPr>
          <p:cNvPr id="8" name="Oval 7"/>
          <p:cNvSpPr/>
          <p:nvPr/>
        </p:nvSpPr>
        <p:spPr>
          <a:xfrm>
            <a:off x="1006060" y="5715022"/>
            <a:ext cx="7971289" cy="1000133"/>
          </a:xfrm>
          <a:prstGeom prst="ellipse">
            <a:avLst/>
          </a:prstGeom>
        </p:spPr>
        <p:style>
          <a:lnRef idx="0">
            <a:schemeClr val="accent4"/>
          </a:lnRef>
          <a:fillRef idx="3">
            <a:schemeClr val="accent4"/>
          </a:fillRef>
          <a:effectRef idx="3">
            <a:schemeClr val="accent4"/>
          </a:effectRef>
          <a:fontRef idx="minor">
            <a:schemeClr val="lt1"/>
          </a:fontRef>
        </p:style>
        <p:txBody>
          <a:bodyPr lIns="95665" tIns="47832" rIns="95665" bIns="47832" rtlCol="0" anchor="ctr"/>
          <a:lstStyle/>
          <a:p>
            <a:pPr algn="ctr"/>
            <a:r>
              <a:rPr lang="zh-CN" altLang="en-US" sz="3300" dirty="0" smtClean="0">
                <a:solidFill>
                  <a:srgbClr val="FFFF00"/>
                </a:solidFill>
                <a:ea typeface="文鼎CS长美黑" pitchFamily="49" charset="-122"/>
              </a:rPr>
              <a:t>估算的最佳人选是一线工人。</a:t>
            </a:r>
            <a:endParaRPr lang="zh-CN" altLang="en-US" sz="3300" dirty="0">
              <a:solidFill>
                <a:srgbClr val="FFFF00"/>
              </a:solidFill>
              <a:ea typeface="文鼎CS长美黑" pitchFamily="49" charset="-122"/>
            </a:endParaRPr>
          </a:p>
        </p:txBody>
      </p:sp>
    </p:spTree>
  </p:cSld>
  <p:clrMapOvr>
    <a:masterClrMapping/>
  </p:clrMapOvr>
  <p:transition spd="slow">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322760" y="3028892"/>
            <a:ext cx="4112849" cy="1571636"/>
          </a:xfrm>
        </p:spPr>
        <p:txBody>
          <a:bodyPr/>
          <a:lstStyle/>
          <a:p>
            <a:pPr algn="ctr"/>
            <a:r>
              <a:rPr lang="zh-CN" altLang="en-US" dirty="0" smtClean="0"/>
              <a:t>你知道的越多，</a:t>
            </a:r>
            <a:r>
              <a:rPr lang="en-US" altLang="zh-CN" dirty="0" smtClean="0"/>
              <a:t/>
            </a:r>
            <a:br>
              <a:rPr lang="en-US" altLang="zh-CN" dirty="0" smtClean="0"/>
            </a:br>
            <a:r>
              <a:rPr lang="zh-CN" altLang="en-US" dirty="0" smtClean="0"/>
              <a:t>估算就越准确。</a:t>
            </a:r>
            <a:endParaRPr lang="zh-CN" altLang="en-US" dirty="0"/>
          </a:p>
        </p:txBody>
      </p:sp>
      <p:sp>
        <p:nvSpPr>
          <p:cNvPr id="4" name="Slide Number Placeholder 3"/>
          <p:cNvSpPr>
            <a:spLocks noGrp="1"/>
          </p:cNvSpPr>
          <p:nvPr>
            <p:ph type="sldNum" sz="quarter" idx="4"/>
          </p:nvPr>
        </p:nvSpPr>
        <p:spPr>
          <a:xfrm>
            <a:off x="9281715" y="6453198"/>
            <a:ext cx="624286" cy="365125"/>
          </a:xfrm>
        </p:spPr>
        <p:txBody>
          <a:bodyPr/>
          <a:lstStyle/>
          <a:p>
            <a:fld id="{64FEA357-1A1C-4E1E-9A53-504063E4F462}" type="slidenum">
              <a:rPr lang="zh-CN" altLang="en-US" smtClean="0"/>
              <a:pPr/>
              <a:t>72</a:t>
            </a:fld>
            <a:endParaRPr lang="zh-CN" altLang="en-US" dirty="0"/>
          </a:p>
        </p:txBody>
      </p:sp>
      <p:sp>
        <p:nvSpPr>
          <p:cNvPr id="7" name="Rectangle 6"/>
          <p:cNvSpPr/>
          <p:nvPr/>
        </p:nvSpPr>
        <p:spPr>
          <a:xfrm>
            <a:off x="1280592" y="4743402"/>
            <a:ext cx="2704014" cy="465930"/>
          </a:xfrm>
          <a:prstGeom prst="rect">
            <a:avLst/>
          </a:prstGeom>
        </p:spPr>
        <p:txBody>
          <a:bodyPr wrap="none" lIns="95665" tIns="47832" rIns="95665" bIns="47832">
            <a:spAutoFit/>
          </a:bodyPr>
          <a:lstStyle/>
          <a:p>
            <a:r>
              <a:rPr lang="en-US" sz="2400" dirty="0" smtClean="0"/>
              <a:t>Roger Pressman</a:t>
            </a:r>
            <a:endParaRPr lang="zh-CN" altLang="en-US" sz="2400" dirty="0">
              <a:ea typeface="文鼎CS长美黑" pitchFamily="49" charset="-122"/>
            </a:endParaRPr>
          </a:p>
        </p:txBody>
      </p:sp>
      <p:sp>
        <p:nvSpPr>
          <p:cNvPr id="9218" name="AutoShape 2" descr="http://amturing.acm.org/images/brooks_3.jpg"/>
          <p:cNvSpPr>
            <a:spLocks noChangeAspect="1" noChangeArrowheads="1"/>
          </p:cNvSpPr>
          <p:nvPr/>
        </p:nvSpPr>
        <p:spPr bwMode="auto">
          <a:xfrm>
            <a:off x="168542" y="-144463"/>
            <a:ext cx="330200" cy="304801"/>
          </a:xfrm>
          <a:prstGeom prst="rect">
            <a:avLst/>
          </a:prstGeom>
          <a:noFill/>
        </p:spPr>
        <p:txBody>
          <a:bodyPr vert="horz" wrap="square" lIns="95665" tIns="47832" rIns="95665" bIns="47832" numCol="1" anchor="t" anchorCtr="0" compatLnSpc="1">
            <a:prstTxWarp prst="textNoShape">
              <a:avLst/>
            </a:prstTxWarp>
          </a:bodyPr>
          <a:lstStyle/>
          <a:p>
            <a:endParaRPr lang="zh-CN" altLang="en-US"/>
          </a:p>
        </p:txBody>
      </p:sp>
      <p:sp>
        <p:nvSpPr>
          <p:cNvPr id="9" name="TextBox 8"/>
          <p:cNvSpPr txBox="1"/>
          <p:nvPr/>
        </p:nvSpPr>
        <p:spPr>
          <a:xfrm>
            <a:off x="818543" y="5720380"/>
            <a:ext cx="8346927" cy="1019928"/>
          </a:xfrm>
          <a:prstGeom prst="rect">
            <a:avLst/>
          </a:prstGeom>
          <a:noFill/>
        </p:spPr>
        <p:txBody>
          <a:bodyPr wrap="square" lIns="95665" tIns="47832" rIns="95665" bIns="47832" rtlCol="0">
            <a:spAutoFit/>
          </a:bodyPr>
          <a:lstStyle/>
          <a:p>
            <a:r>
              <a:rPr lang="en-US" sz="2000" dirty="0" smtClean="0">
                <a:latin typeface="方正精宋简体" pitchFamily="2" charset="-122"/>
                <a:ea typeface="方正精宋简体" pitchFamily="2" charset="-122"/>
              </a:rPr>
              <a:t>Roger Pressman</a:t>
            </a:r>
            <a:r>
              <a:rPr lang="zh-CN" altLang="en-US" sz="2000" dirty="0" smtClean="0">
                <a:latin typeface="方正精宋简体" pitchFamily="2" charset="-122"/>
                <a:ea typeface="方正精宋简体" pitchFamily="2" charset="-122"/>
              </a:rPr>
              <a:t>是一位著名的软件专家和咨询师，著有经典著作</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软件工程：实践者的方法</a:t>
            </a:r>
            <a:r>
              <a:rPr lang="en-US" altLang="zh-CN" sz="2000" dirty="0" smtClean="0">
                <a:latin typeface="方正精宋简体" pitchFamily="2" charset="-122"/>
                <a:ea typeface="方正精宋简体" pitchFamily="2" charset="-122"/>
              </a:rPr>
              <a:t>》</a:t>
            </a:r>
            <a:r>
              <a:rPr lang="zh-CN" altLang="en-US" sz="2000" dirty="0" smtClean="0">
                <a:latin typeface="方正精宋简体" pitchFamily="2" charset="-122"/>
                <a:ea typeface="方正精宋简体" pitchFamily="2" charset="-122"/>
              </a:rPr>
              <a:t>，被诸多大学作为软件工程课程的教材。</a:t>
            </a:r>
            <a:endParaRPr lang="en-US" altLang="zh-CN" sz="2000" dirty="0" smtClean="0">
              <a:latin typeface="方正精宋简体" pitchFamily="2" charset="-122"/>
              <a:ea typeface="方正精宋简体" pitchFamily="2" charset="-122"/>
            </a:endParaRPr>
          </a:p>
          <a:p>
            <a:r>
              <a:rPr lang="zh-CN" altLang="en-US" sz="2000" dirty="0" smtClean="0">
                <a:latin typeface="方正精宋简体" pitchFamily="2" charset="-122"/>
                <a:ea typeface="方正精宋简体" pitchFamily="2" charset="-122"/>
              </a:rPr>
              <a:t>个人主页：</a:t>
            </a:r>
            <a:r>
              <a:rPr lang="en-US" sz="2000" dirty="0" smtClean="0">
                <a:latin typeface="方正精宋简体" pitchFamily="2" charset="-122"/>
                <a:ea typeface="方正精宋简体" pitchFamily="2" charset="-122"/>
                <a:hlinkClick r:id="rId2"/>
              </a:rPr>
              <a:t>http://www.rspa.com/about/</a:t>
            </a:r>
            <a:endParaRPr lang="zh-CN" altLang="en-US" sz="2000" dirty="0">
              <a:latin typeface="方正精宋简体" pitchFamily="2" charset="-122"/>
              <a:ea typeface="方正精宋简体" pitchFamily="2" charset="-122"/>
            </a:endParaRPr>
          </a:p>
        </p:txBody>
      </p:sp>
      <p:pic>
        <p:nvPicPr>
          <p:cNvPr id="8" name="Picture 2" descr="http://www.rspa.com/about/rspphoto1.jpg"/>
          <p:cNvPicPr>
            <a:picLocks noChangeAspect="1" noChangeArrowheads="1"/>
          </p:cNvPicPr>
          <p:nvPr/>
        </p:nvPicPr>
        <p:blipFill>
          <a:blip r:embed="rId3" cstate="print"/>
          <a:srcRect/>
          <a:stretch>
            <a:fillRect/>
          </a:stretch>
        </p:blipFill>
        <p:spPr bwMode="auto">
          <a:xfrm>
            <a:off x="1315616" y="1158451"/>
            <a:ext cx="2631300" cy="3656397"/>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为什么工程师不估算进度？</a:t>
            </a:r>
            <a:endParaRPr lang="zh-CN" altLang="en-US" dirty="0"/>
          </a:p>
        </p:txBody>
      </p:sp>
      <p:sp>
        <p:nvSpPr>
          <p:cNvPr id="3" name="Content Placeholder 2"/>
          <p:cNvSpPr>
            <a:spLocks noGrp="1"/>
          </p:cNvSpPr>
          <p:nvPr>
            <p:ph idx="1"/>
          </p:nvPr>
        </p:nvSpPr>
        <p:spPr/>
        <p:txBody>
          <a:bodyPr/>
          <a:lstStyle/>
          <a:p>
            <a:r>
              <a:rPr lang="zh-CN" altLang="en-US" dirty="0" smtClean="0"/>
              <a:t>内向的性格</a:t>
            </a:r>
            <a:endParaRPr lang="en-US" altLang="zh-CN" dirty="0" smtClean="0"/>
          </a:p>
          <a:p>
            <a:pPr lvl="1"/>
            <a:r>
              <a:rPr lang="zh-CN" altLang="en-US" dirty="0" smtClean="0"/>
              <a:t>约</a:t>
            </a:r>
            <a:r>
              <a:rPr lang="en-US" dirty="0" smtClean="0"/>
              <a:t>50</a:t>
            </a:r>
            <a:r>
              <a:rPr lang="en-US" altLang="zh-CN" dirty="0" smtClean="0"/>
              <a:t>--</a:t>
            </a:r>
            <a:r>
              <a:rPr lang="en-US" dirty="0" smtClean="0"/>
              <a:t>60%</a:t>
            </a:r>
            <a:r>
              <a:rPr lang="zh-CN" altLang="en-US" dirty="0" smtClean="0"/>
              <a:t>的工程师表现出内向的性格，</a:t>
            </a:r>
            <a:r>
              <a:rPr lang="en-US" altLang="zh-CN" dirty="0" smtClean="0"/>
              <a:t/>
            </a:r>
            <a:br>
              <a:rPr lang="en-US" altLang="zh-CN" dirty="0" smtClean="0"/>
            </a:br>
            <a:r>
              <a:rPr lang="zh-CN" altLang="en-US" dirty="0" smtClean="0"/>
              <a:t>而整个社会人群的比例仅为</a:t>
            </a:r>
            <a:r>
              <a:rPr lang="en-US" dirty="0" smtClean="0"/>
              <a:t>25</a:t>
            </a:r>
            <a:r>
              <a:rPr lang="en-US" altLang="zh-CN" dirty="0" smtClean="0"/>
              <a:t>--</a:t>
            </a:r>
            <a:r>
              <a:rPr lang="en-US" dirty="0" smtClean="0"/>
              <a:t>33%</a:t>
            </a:r>
            <a:r>
              <a:rPr lang="zh-CN" altLang="en-US" dirty="0" smtClean="0"/>
              <a:t>。</a:t>
            </a:r>
            <a:endParaRPr lang="en-US" dirty="0" smtClean="0"/>
          </a:p>
          <a:p>
            <a:r>
              <a:rPr lang="zh-CN" altLang="en-US" dirty="0" smtClean="0"/>
              <a:t>进度谈判不是工程师的专长</a:t>
            </a:r>
            <a:endParaRPr lang="en-US" altLang="zh-CN" dirty="0" smtClean="0"/>
          </a:p>
          <a:p>
            <a:pPr lvl="1"/>
            <a:r>
              <a:rPr lang="zh-CN" altLang="en-US" dirty="0" smtClean="0"/>
              <a:t>是市场部人员的专长</a:t>
            </a:r>
            <a:endParaRPr lang="en-US" altLang="zh-CN" dirty="0" smtClean="0"/>
          </a:p>
          <a:p>
            <a:r>
              <a:rPr lang="zh-CN" altLang="en-US" dirty="0" smtClean="0"/>
              <a:t>惯于严谨，不如市场部人员那般自信</a:t>
            </a:r>
            <a:endParaRPr lang="en-US" altLang="zh-CN" dirty="0" smtClean="0"/>
          </a:p>
          <a:p>
            <a:pPr lvl="1"/>
            <a:r>
              <a:rPr lang="zh-CN" altLang="en-US" dirty="0" smtClean="0"/>
              <a:t>在心理上已然输掉了进度谈判</a:t>
            </a:r>
            <a:endParaRPr lang="en-US" altLang="zh-CN" dirty="0" smtClean="0"/>
          </a:p>
          <a:p>
            <a:endParaRPr lang="en-US" altLang="zh-CN" sz="1800" dirty="0" smtClean="0"/>
          </a:p>
          <a:p>
            <a:r>
              <a:rPr lang="zh-CN" altLang="en-US" dirty="0" smtClean="0"/>
              <a:t>管理者不愿意控制权旁落</a:t>
            </a:r>
            <a:endParaRPr lang="en-US" altLang="zh-CN" dirty="0" smtClean="0"/>
          </a:p>
          <a:p>
            <a:pPr lvl="1"/>
            <a:r>
              <a:rPr lang="zh-CN" altLang="en-US" dirty="0" smtClean="0"/>
              <a:t>有偏见！</a:t>
            </a:r>
            <a:r>
              <a:rPr lang="en-US" dirty="0" smtClean="0"/>
              <a:t/>
            </a:r>
            <a:br>
              <a:rPr lang="en-US" dirty="0" smtClean="0"/>
            </a:br>
            <a:endParaRPr lang="zh-CN" altLang="en-US"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73</a:t>
            </a:fld>
            <a:endParaRPr lang="zh-CN" altLang="en-US" dirty="0"/>
          </a:p>
        </p:txBody>
      </p:sp>
    </p:spTree>
  </p:cSld>
  <p:clrMapOvr>
    <a:masterClrMapping/>
  </p:clrMapOvr>
  <p:transition spd="slow">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多路独立估算实践</a:t>
            </a:r>
            <a:endParaRPr lang="zh-CN" altLang="en-US" dirty="0"/>
          </a:p>
        </p:txBody>
      </p:sp>
      <p:sp>
        <p:nvSpPr>
          <p:cNvPr id="3" name="Content Placeholder 2"/>
          <p:cNvSpPr>
            <a:spLocks noGrp="1"/>
          </p:cNvSpPr>
          <p:nvPr>
            <p:ph idx="1"/>
          </p:nvPr>
        </p:nvSpPr>
        <p:spPr>
          <a:xfrm>
            <a:off x="386928" y="4264026"/>
            <a:ext cx="5732077" cy="2593998"/>
          </a:xfrm>
        </p:spPr>
        <p:txBody>
          <a:bodyPr/>
          <a:lstStyle/>
          <a:p>
            <a:r>
              <a:rPr lang="zh-CN" altLang="en-US" sz="2900" dirty="0" smtClean="0"/>
              <a:t>首先邀请多个资深工程师和管理者各自独立完成估算</a:t>
            </a:r>
            <a:endParaRPr lang="en-US" altLang="zh-CN" sz="2900" dirty="0" smtClean="0"/>
          </a:p>
          <a:p>
            <a:r>
              <a:rPr lang="zh-CN" altLang="en-US" sz="2900" dirty="0" smtClean="0"/>
              <a:t>然后通过综合每个估算值，得出最终估算值</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74</a:t>
            </a:fld>
            <a:endParaRPr lang="zh-CN" altLang="en-US" dirty="0"/>
          </a:p>
        </p:txBody>
      </p:sp>
      <p:sp>
        <p:nvSpPr>
          <p:cNvPr id="5" name="Rectangle 4"/>
          <p:cNvSpPr/>
          <p:nvPr/>
        </p:nvSpPr>
        <p:spPr>
          <a:xfrm>
            <a:off x="1160833" y="1627664"/>
            <a:ext cx="7497580" cy="1301273"/>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采用多种途径或方法，分别独立估算，最后通过综合得出最终估算值。</a:t>
            </a:r>
            <a:endParaRPr lang="zh-CN" altLang="en-US" sz="2900" dirty="0">
              <a:solidFill>
                <a:srgbClr val="C00000"/>
              </a:solidFill>
              <a:ea typeface="文鼎CS长美黑" pitchFamily="49" charset="-122"/>
            </a:endParaRPr>
          </a:p>
        </p:txBody>
      </p:sp>
      <p:pic>
        <p:nvPicPr>
          <p:cNvPr id="28673" name="Picture 1" descr="D:\SECBOK\Content\Figures\PjEstimationMethod.png"/>
          <p:cNvPicPr>
            <a:picLocks noChangeAspect="1" noChangeArrowheads="1"/>
          </p:cNvPicPr>
          <p:nvPr/>
        </p:nvPicPr>
        <p:blipFill>
          <a:blip r:embed="rId2" cstate="print"/>
          <a:srcRect/>
          <a:stretch>
            <a:fillRect/>
          </a:stretch>
        </p:blipFill>
        <p:spPr bwMode="auto">
          <a:xfrm>
            <a:off x="6578215" y="3929068"/>
            <a:ext cx="3183336" cy="2333444"/>
          </a:xfrm>
          <a:prstGeom prst="rect">
            <a:avLst/>
          </a:prstGeom>
          <a:noFill/>
        </p:spPr>
      </p:pic>
    </p:spTree>
  </p:cSld>
  <p:clrMapOvr>
    <a:masterClrMapping/>
  </p:clrMapOvr>
  <p:transition spd="slow">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Gilb </a:t>
            </a:r>
            <a:r>
              <a:rPr lang="zh-CN" altLang="en-US" dirty="0" smtClean="0"/>
              <a:t>按需迭代估算实践</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75</a:t>
            </a:fld>
            <a:endParaRPr lang="zh-CN" altLang="en-US" dirty="0"/>
          </a:p>
        </p:txBody>
      </p:sp>
      <p:sp>
        <p:nvSpPr>
          <p:cNvPr id="5" name="Rectangle 4"/>
          <p:cNvSpPr/>
          <p:nvPr/>
        </p:nvSpPr>
        <p:spPr>
          <a:xfrm>
            <a:off x="773882" y="980728"/>
            <a:ext cx="8280856" cy="1000133"/>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在整个项目过程中，依据项目的实时需要，重新估算，以获得更准确的估算值。</a:t>
            </a:r>
            <a:endParaRPr lang="zh-CN" altLang="en-US" sz="2900" dirty="0">
              <a:solidFill>
                <a:srgbClr val="C00000"/>
              </a:solidFill>
              <a:ea typeface="文鼎CS长美黑" pitchFamily="49" charset="-122"/>
            </a:endParaRPr>
          </a:p>
        </p:txBody>
      </p:sp>
      <p:pic>
        <p:nvPicPr>
          <p:cNvPr id="6" name="Picture 1" descr="D:\SECBOK\Content\Figures\BoehmEstimation.png"/>
          <p:cNvPicPr>
            <a:picLocks noChangeAspect="1" noChangeArrowheads="1"/>
          </p:cNvPicPr>
          <p:nvPr/>
        </p:nvPicPr>
        <p:blipFill>
          <a:blip r:embed="rId2" cstate="print"/>
          <a:srcRect/>
          <a:stretch>
            <a:fillRect/>
          </a:stretch>
        </p:blipFill>
        <p:spPr bwMode="auto">
          <a:xfrm>
            <a:off x="1357290" y="2428868"/>
            <a:ext cx="6099980" cy="4000528"/>
          </a:xfrm>
          <a:prstGeom prst="rect">
            <a:avLst/>
          </a:prstGeom>
          <a:noFill/>
        </p:spPr>
      </p:pic>
    </p:spTree>
  </p:cSld>
  <p:clrMapOvr>
    <a:masterClrMapping/>
  </p:clrMapOvr>
  <p:transition spd="slow">
    <p:blinds/>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基于架构的估算实践</a:t>
            </a:r>
            <a:endParaRPr lang="zh-CN" altLang="en-US" dirty="0"/>
          </a:p>
        </p:txBody>
      </p:sp>
      <p:sp>
        <p:nvSpPr>
          <p:cNvPr id="3" name="Content Placeholder 2"/>
          <p:cNvSpPr>
            <a:spLocks noGrp="1"/>
          </p:cNvSpPr>
          <p:nvPr>
            <p:ph idx="1"/>
          </p:nvPr>
        </p:nvSpPr>
        <p:spPr>
          <a:xfrm>
            <a:off x="613964" y="3786190"/>
            <a:ext cx="8667750" cy="2022494"/>
          </a:xfrm>
        </p:spPr>
        <p:txBody>
          <a:bodyPr/>
          <a:lstStyle/>
          <a:p>
            <a:r>
              <a:rPr lang="en-US" sz="2700" dirty="0" smtClean="0"/>
              <a:t>Daniel Paulish</a:t>
            </a:r>
            <a:r>
              <a:rPr lang="zh-CN" altLang="en-US" sz="2700" dirty="0" smtClean="0"/>
              <a:t>：基于软件架构的估算比项目更早期的估算具有明显更高的准确度，能将估算误差控制在</a:t>
            </a:r>
            <a:r>
              <a:rPr lang="en-US" sz="2700" dirty="0" smtClean="0"/>
              <a:t>15</a:t>
            </a:r>
            <a:r>
              <a:rPr lang="en-US" altLang="zh-CN" sz="2700" dirty="0" smtClean="0"/>
              <a:t>--</a:t>
            </a:r>
            <a:r>
              <a:rPr lang="en-US" sz="2700" dirty="0" smtClean="0"/>
              <a:t>20%</a:t>
            </a:r>
            <a:r>
              <a:rPr lang="zh-CN" altLang="en-US" sz="2700" dirty="0" smtClean="0"/>
              <a:t>之内。</a:t>
            </a:r>
            <a:endParaRPr lang="zh-CN" altLang="en-US" sz="27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76</a:t>
            </a:fld>
            <a:endParaRPr lang="zh-CN" altLang="en-US" dirty="0"/>
          </a:p>
        </p:txBody>
      </p:sp>
      <p:sp>
        <p:nvSpPr>
          <p:cNvPr id="5" name="Rectangle 4"/>
          <p:cNvSpPr/>
          <p:nvPr/>
        </p:nvSpPr>
        <p:spPr>
          <a:xfrm>
            <a:off x="928667" y="1500175"/>
            <a:ext cx="7893899" cy="1571636"/>
          </a:xfrm>
          <a:prstGeom prst="rect">
            <a:avLst/>
          </a:prstGeom>
          <a:solidFill>
            <a:srgbClr val="B8F1FE"/>
          </a:solidFill>
          <a:ln w="38100">
            <a:solidFill>
              <a:srgbClr val="0067FE"/>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基于软件架构方案</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重新</a:t>
            </a:r>
            <a:r>
              <a:rPr lang="en-US" sz="2900" dirty="0" smtClean="0">
                <a:solidFill>
                  <a:srgbClr val="C00000"/>
                </a:solidFill>
                <a:ea typeface="文鼎CS长美黑" pitchFamily="49" charset="-122"/>
              </a:rPr>
              <a:t>)</a:t>
            </a:r>
            <a:r>
              <a:rPr lang="zh-CN" altLang="en-US" sz="2900" dirty="0" smtClean="0">
                <a:solidFill>
                  <a:srgbClr val="C00000"/>
                </a:solidFill>
                <a:ea typeface="文鼎CS长美黑" pitchFamily="49" charset="-122"/>
              </a:rPr>
              <a:t>估算规模、工作量、工期和成本，进而制定项目资源分配方案和详细进度计划。</a:t>
            </a:r>
            <a:endParaRPr lang="zh-CN" altLang="en-US" sz="2900" dirty="0">
              <a:solidFill>
                <a:srgbClr val="C00000"/>
              </a:solidFill>
              <a:ea typeface="文鼎CS长美黑" pitchFamily="49" charset="-122"/>
            </a:endParaRPr>
          </a:p>
        </p:txBody>
      </p:sp>
      <p:pic>
        <p:nvPicPr>
          <p:cNvPr id="7" name="Picture 1" descr="D:\SECBOK\Content\Figures\ToonDoItAgain.png"/>
          <p:cNvPicPr>
            <a:picLocks noChangeAspect="1" noChangeArrowheads="1"/>
          </p:cNvPicPr>
          <p:nvPr/>
        </p:nvPicPr>
        <p:blipFill>
          <a:blip r:embed="rId2" cstate="print"/>
          <a:srcRect/>
          <a:stretch>
            <a:fillRect/>
          </a:stretch>
        </p:blipFill>
        <p:spPr bwMode="auto">
          <a:xfrm>
            <a:off x="2513026" y="5286388"/>
            <a:ext cx="3987800" cy="1365397"/>
          </a:xfrm>
          <a:prstGeom prst="rect">
            <a:avLst/>
          </a:prstGeom>
          <a:noFill/>
        </p:spPr>
      </p:pic>
    </p:spTree>
  </p:cSld>
  <p:clrMapOvr>
    <a:masterClrMapping/>
  </p:clrMapOvr>
  <p:transition spd="slow">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000108"/>
            <a:ext cx="8667750" cy="5453233"/>
          </a:xfrm>
        </p:spPr>
        <p:txBody>
          <a:bodyPr anchor="ctr"/>
          <a:lstStyle/>
          <a:p>
            <a:r>
              <a:rPr lang="zh-CN" altLang="en-US" sz="2800" dirty="0" smtClean="0"/>
              <a:t>项目管理概述</a:t>
            </a:r>
            <a:endParaRPr lang="en-US" altLang="zh-CN" sz="2800" dirty="0" smtClean="0"/>
          </a:p>
          <a:p>
            <a:pPr lvl="1"/>
            <a:r>
              <a:rPr lang="zh-CN" altLang="en-US" sz="2600" dirty="0" smtClean="0"/>
              <a:t>概念、法则、敏捷项目管理、管理者</a:t>
            </a:r>
            <a:endParaRPr lang="en-US" altLang="zh-CN" sz="2600" dirty="0" smtClean="0"/>
          </a:p>
          <a:p>
            <a:r>
              <a:rPr lang="zh-CN" altLang="en-US" sz="2800" dirty="0" smtClean="0"/>
              <a:t>软件度量、规划与估算</a:t>
            </a:r>
            <a:endParaRPr lang="en-US" altLang="zh-CN" sz="2800" dirty="0" smtClean="0"/>
          </a:p>
          <a:p>
            <a:pPr lvl="1"/>
            <a:r>
              <a:rPr lang="zh-CN" altLang="en-US" sz="2600" dirty="0" smtClean="0"/>
              <a:t>概念、法则、最佳实践</a:t>
            </a:r>
            <a:endParaRPr lang="en-US" altLang="zh-CN" sz="2600" dirty="0" smtClean="0"/>
          </a:p>
          <a:p>
            <a:r>
              <a:rPr lang="zh-CN" altLang="en-US" sz="2800" dirty="0" smtClean="0"/>
              <a:t>过</a:t>
            </a:r>
            <a:r>
              <a:rPr lang="zh-CN" altLang="en-US" sz="2800" dirty="0" smtClean="0"/>
              <a:t>程管理简介</a:t>
            </a:r>
            <a:endParaRPr lang="en-US" altLang="zh-CN" sz="2800" dirty="0" smtClean="0"/>
          </a:p>
          <a:p>
            <a:pPr lvl="1"/>
            <a:r>
              <a:rPr lang="en-US" altLang="zh-CN" sz="2600" dirty="0" smtClean="0"/>
              <a:t>CMM</a:t>
            </a:r>
            <a:endParaRPr lang="en-US" altLang="zh-CN" sz="2600" dirty="0" smtClean="0"/>
          </a:p>
          <a:p>
            <a:r>
              <a:rPr lang="zh-CN" altLang="en-US" sz="2800" dirty="0" smtClean="0"/>
              <a:t>个体和团体管理简介</a:t>
            </a:r>
            <a:endParaRPr lang="en-US" altLang="zh-CN" sz="2800" dirty="0" smtClean="0"/>
          </a:p>
          <a:p>
            <a:pPr lvl="1"/>
            <a:r>
              <a:rPr lang="en-US" altLang="zh-CN" sz="2600" dirty="0" smtClean="0"/>
              <a:t>PSP</a:t>
            </a:r>
            <a:r>
              <a:rPr lang="zh-CN" altLang="en-US" sz="2600" dirty="0" smtClean="0"/>
              <a:t>、</a:t>
            </a:r>
            <a:r>
              <a:rPr lang="en-US" altLang="zh-CN" sz="2600" dirty="0" smtClean="0"/>
              <a:t>TSP</a:t>
            </a:r>
            <a:r>
              <a:rPr lang="zh-CN" altLang="en-US" sz="2600" dirty="0" smtClean="0"/>
              <a:t>概念</a:t>
            </a:r>
            <a:endParaRPr lang="en-US" altLang="zh-CN" sz="2600" dirty="0" smtClean="0"/>
          </a:p>
          <a:p>
            <a:endParaRPr lang="zh-CN" altLang="en-US" sz="2600" dirty="0"/>
          </a:p>
        </p:txBody>
      </p:sp>
      <p:sp>
        <p:nvSpPr>
          <p:cNvPr id="4" name="Right Arrow 3"/>
          <p:cNvSpPr/>
          <p:nvPr/>
        </p:nvSpPr>
        <p:spPr>
          <a:xfrm flipH="1">
            <a:off x="3667116" y="3643314"/>
            <a:ext cx="1143008" cy="500066"/>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什么是过程？</a:t>
            </a:r>
            <a:endParaRPr lang="zh-CN" altLang="en-US" dirty="0"/>
          </a:p>
        </p:txBody>
      </p:sp>
      <p:sp>
        <p:nvSpPr>
          <p:cNvPr id="3" name="Content Placeholder 2"/>
          <p:cNvSpPr>
            <a:spLocks noGrp="1"/>
          </p:cNvSpPr>
          <p:nvPr>
            <p:ph idx="1"/>
          </p:nvPr>
        </p:nvSpPr>
        <p:spPr/>
        <p:txBody>
          <a:bodyPr/>
          <a:lstStyle/>
          <a:p>
            <a:r>
              <a:rPr lang="zh-CN" altLang="en-US" dirty="0" smtClean="0"/>
              <a:t>过程 </a:t>
            </a:r>
            <a:r>
              <a:rPr lang="en-US" altLang="zh-CN" dirty="0" smtClean="0"/>
              <a:t>(Process)</a:t>
            </a:r>
          </a:p>
          <a:p>
            <a:pPr lvl="1"/>
            <a:r>
              <a:rPr lang="zh-CN" altLang="en-US" dirty="0" smtClean="0"/>
              <a:t>描述了什么人在什么时间从事什么活动，</a:t>
            </a:r>
            <a:r>
              <a:rPr lang="en-US" altLang="zh-CN" dirty="0" smtClean="0"/>
              <a:t/>
            </a:r>
            <a:br>
              <a:rPr lang="en-US" altLang="zh-CN" dirty="0" smtClean="0"/>
            </a:br>
            <a:r>
              <a:rPr lang="zh-CN" altLang="en-US" dirty="0" smtClean="0"/>
              <a:t>以实现什么目标的流程或程序</a:t>
            </a:r>
            <a:endParaRPr lang="en-US" altLang="zh-CN" dirty="0" smtClean="0"/>
          </a:p>
          <a:p>
            <a:pPr lvl="1"/>
            <a:endParaRPr lang="en-US" altLang="zh-CN" dirty="0" smtClean="0"/>
          </a:p>
          <a:p>
            <a:r>
              <a:rPr lang="zh-CN" altLang="en-US" dirty="0" smtClean="0"/>
              <a:t>过程的四要素</a:t>
            </a:r>
            <a:endParaRPr lang="en-US" altLang="zh-CN" dirty="0" smtClean="0"/>
          </a:p>
          <a:p>
            <a:pPr lvl="1"/>
            <a:r>
              <a:rPr lang="zh-CN" altLang="en-US" dirty="0" smtClean="0"/>
              <a:t>目标</a:t>
            </a:r>
            <a:endParaRPr lang="en-US" altLang="zh-CN" dirty="0" smtClean="0"/>
          </a:p>
          <a:p>
            <a:pPr lvl="1"/>
            <a:r>
              <a:rPr lang="zh-CN" altLang="en-US" dirty="0" smtClean="0"/>
              <a:t>人</a:t>
            </a:r>
            <a:endParaRPr lang="en-US" altLang="zh-CN" dirty="0" smtClean="0"/>
          </a:p>
          <a:p>
            <a:pPr lvl="1"/>
            <a:r>
              <a:rPr lang="zh-CN" altLang="en-US" dirty="0" smtClean="0"/>
              <a:t>时间</a:t>
            </a:r>
            <a:endParaRPr lang="en-US" altLang="zh-CN" dirty="0" smtClean="0"/>
          </a:p>
          <a:p>
            <a:pPr lvl="1"/>
            <a:r>
              <a:rPr lang="zh-CN" altLang="en-US" dirty="0" smtClean="0"/>
              <a:t>活动</a:t>
            </a:r>
            <a:endParaRPr lang="en-US" altLang="zh-CN" dirty="0" smtClean="0"/>
          </a:p>
          <a:p>
            <a:pPr lvl="1"/>
            <a:endParaRPr lang="en-US" altLang="zh-CN"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78</a:t>
            </a:fld>
            <a:endParaRPr lang="zh-CN" altLang="en-US" dirty="0"/>
          </a:p>
        </p:txBody>
      </p:sp>
      <p:pic>
        <p:nvPicPr>
          <p:cNvPr id="6" name="Picture 2" descr="E:\SECBOK\Content\Figures\ProcessModel.png"/>
          <p:cNvPicPr>
            <a:picLocks noChangeAspect="1" noChangeArrowheads="1"/>
          </p:cNvPicPr>
          <p:nvPr/>
        </p:nvPicPr>
        <p:blipFill>
          <a:blip r:embed="rId2" cstate="print"/>
          <a:srcRect/>
          <a:stretch>
            <a:fillRect/>
          </a:stretch>
        </p:blipFill>
        <p:spPr bwMode="auto">
          <a:xfrm>
            <a:off x="4499992" y="3417282"/>
            <a:ext cx="4661027" cy="2952716"/>
          </a:xfrm>
          <a:prstGeom prst="rect">
            <a:avLst/>
          </a:prstGeom>
          <a:noFill/>
        </p:spPr>
      </p:pic>
    </p:spTree>
  </p:cSld>
  <p:clrMapOvr>
    <a:masterClrMapping/>
  </p:clrMapOvr>
  <p:transition spd="slow">
    <p:blind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“过程与结果”常识</a:t>
            </a:r>
            <a:endParaRPr lang="zh-CN" altLang="en-US" dirty="0"/>
          </a:p>
        </p:txBody>
      </p:sp>
      <p:sp>
        <p:nvSpPr>
          <p:cNvPr id="3" name="Content Placeholder 2"/>
          <p:cNvSpPr>
            <a:spLocks noGrp="1"/>
          </p:cNvSpPr>
          <p:nvPr>
            <p:ph idx="1"/>
          </p:nvPr>
        </p:nvSpPr>
        <p:spPr>
          <a:xfrm>
            <a:off x="613969" y="3356992"/>
            <a:ext cx="7459381" cy="2880320"/>
          </a:xfrm>
        </p:spPr>
        <p:txBody>
          <a:bodyPr/>
          <a:lstStyle/>
          <a:p>
            <a:r>
              <a:rPr lang="zh-CN" altLang="en-US" sz="2900" dirty="0" smtClean="0"/>
              <a:t>过程正确是产品正确的必要前提。</a:t>
            </a:r>
            <a:endParaRPr lang="en-US" altLang="zh-CN" sz="2900" dirty="0" smtClean="0"/>
          </a:p>
          <a:p>
            <a:pPr lvl="1"/>
            <a:r>
              <a:rPr lang="zh-CN" altLang="en-US" sz="2500" dirty="0" smtClean="0"/>
              <a:t>生产过程极大影响产品成本和质量。 </a:t>
            </a:r>
            <a:endParaRPr lang="en-US" altLang="zh-CN" sz="2500" dirty="0" smtClean="0"/>
          </a:p>
          <a:p>
            <a:endParaRPr lang="en-US" altLang="zh-CN" sz="1900" dirty="0" smtClean="0"/>
          </a:p>
          <a:p>
            <a:r>
              <a:rPr lang="zh-CN" altLang="en-US" sz="2500" dirty="0" smtClean="0"/>
              <a:t>不论项目团队是否足够优秀，合适</a:t>
            </a:r>
            <a:r>
              <a:rPr lang="en-US" altLang="zh-CN" sz="2500" dirty="0" smtClean="0"/>
              <a:t/>
            </a:r>
            <a:br>
              <a:rPr lang="en-US" altLang="zh-CN" sz="2500" dirty="0" smtClean="0"/>
            </a:br>
            <a:r>
              <a:rPr lang="zh-CN" altLang="en-US" sz="2500" dirty="0" smtClean="0"/>
              <a:t>的开发过程总能助力团队提升整体</a:t>
            </a:r>
            <a:r>
              <a:rPr lang="en-US" altLang="zh-CN" sz="2500" dirty="0" smtClean="0"/>
              <a:t/>
            </a:r>
            <a:br>
              <a:rPr lang="en-US" altLang="zh-CN" sz="2500" dirty="0" smtClean="0"/>
            </a:br>
            <a:r>
              <a:rPr lang="zh-CN" altLang="en-US" sz="2500" dirty="0" smtClean="0"/>
              <a:t>效能、降低项目成本、缩短项目工</a:t>
            </a:r>
            <a:r>
              <a:rPr lang="en-US" altLang="zh-CN" sz="2500" dirty="0" smtClean="0"/>
              <a:t/>
            </a:r>
            <a:br>
              <a:rPr lang="en-US" altLang="zh-CN" sz="2500" dirty="0" smtClean="0"/>
            </a:br>
            <a:r>
              <a:rPr lang="zh-CN" altLang="en-US" sz="2500" dirty="0" smtClean="0"/>
              <a:t>期和改善产品质量。</a:t>
            </a:r>
            <a:endParaRPr lang="zh-CN" altLang="en-US" sz="25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79</a:t>
            </a:fld>
            <a:endParaRPr lang="zh-CN" altLang="en-US" dirty="0"/>
          </a:p>
        </p:txBody>
      </p:sp>
      <p:sp>
        <p:nvSpPr>
          <p:cNvPr id="5" name="Rectangle 4"/>
          <p:cNvSpPr/>
          <p:nvPr/>
        </p:nvSpPr>
        <p:spPr>
          <a:xfrm>
            <a:off x="1130582" y="1556796"/>
            <a:ext cx="7566841" cy="864096"/>
          </a:xfrm>
          <a:prstGeom prst="rect">
            <a:avLst/>
          </a:prstGeom>
          <a:solidFill>
            <a:srgbClr val="FFFF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过程正确，结果才可能正确。</a:t>
            </a:r>
            <a:endParaRPr lang="zh-CN" altLang="en-US" sz="2900" dirty="0">
              <a:solidFill>
                <a:srgbClr val="C00000"/>
              </a:solidFill>
              <a:ea typeface="文鼎CS长美黑" pitchFamily="49" charset="-122"/>
            </a:endParaRPr>
          </a:p>
        </p:txBody>
      </p:sp>
      <p:pic>
        <p:nvPicPr>
          <p:cNvPr id="7" name="Picture 2" descr="http://www.pmtalentglobal.com/wp-content/uploads/2010/11/people-matter.jpg"/>
          <p:cNvPicPr>
            <a:picLocks noChangeAspect="1" noChangeArrowheads="1"/>
          </p:cNvPicPr>
          <p:nvPr/>
        </p:nvPicPr>
        <p:blipFill>
          <a:blip r:embed="rId2" cstate="print"/>
          <a:srcRect/>
          <a:stretch>
            <a:fillRect/>
          </a:stretch>
        </p:blipFill>
        <p:spPr bwMode="auto">
          <a:xfrm>
            <a:off x="6896978" y="4572008"/>
            <a:ext cx="3009022" cy="1910333"/>
          </a:xfrm>
          <a:prstGeom prst="rect">
            <a:avLst/>
          </a:prstGeom>
          <a:noFill/>
        </p:spPr>
      </p:pic>
    </p:spTree>
  </p:cSld>
  <p:clrMapOvr>
    <a:masterClrMapping/>
  </p:clrMapOvr>
  <p:transition spd="slow">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项目管理过程</a:t>
            </a:r>
            <a:endParaRPr lang="zh-CN" altLang="en-US" dirty="0"/>
          </a:p>
        </p:txBody>
      </p:sp>
      <p:sp>
        <p:nvSpPr>
          <p:cNvPr id="3" name="Content Placeholder 2"/>
          <p:cNvSpPr>
            <a:spLocks noGrp="1"/>
          </p:cNvSpPr>
          <p:nvPr>
            <p:ph idx="1"/>
          </p:nvPr>
        </p:nvSpPr>
        <p:spPr>
          <a:xfrm>
            <a:off x="613964" y="1268760"/>
            <a:ext cx="8667750" cy="576064"/>
          </a:xfrm>
        </p:spPr>
        <p:txBody>
          <a:bodyPr/>
          <a:lstStyle/>
          <a:p>
            <a:r>
              <a:rPr lang="zh-CN" altLang="en-US" dirty="0" smtClean="0"/>
              <a:t>包括五大主要活动</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a:t>
            </a:fld>
            <a:endParaRPr lang="zh-CN" altLang="en-US" dirty="0"/>
          </a:p>
        </p:txBody>
      </p:sp>
      <p:sp>
        <p:nvSpPr>
          <p:cNvPr id="23" name="Oval 22"/>
          <p:cNvSpPr/>
          <p:nvPr/>
        </p:nvSpPr>
        <p:spPr>
          <a:xfrm>
            <a:off x="3532284" y="2492904"/>
            <a:ext cx="1339472" cy="862271"/>
          </a:xfrm>
          <a:prstGeom prst="ellipse">
            <a:avLst/>
          </a:prstGeom>
          <a:ln w="76200"/>
        </p:spPr>
        <p:style>
          <a:lnRef idx="0">
            <a:schemeClr val="dk1"/>
          </a:lnRef>
          <a:fillRef idx="3">
            <a:schemeClr val="dk1"/>
          </a:fillRef>
          <a:effectRef idx="3">
            <a:schemeClr val="dk1"/>
          </a:effectRef>
          <a:fontRef idx="minor">
            <a:schemeClr val="lt1"/>
          </a:fontRef>
        </p:style>
        <p:txBody>
          <a:bodyPr lIns="95665" tIns="47832" rIns="95665" bIns="47832" rtlCol="0" anchor="ctr"/>
          <a:lstStyle/>
          <a:p>
            <a:pPr algn="ctr"/>
            <a:r>
              <a:rPr lang="zh-CN" altLang="en-US" sz="2500" dirty="0" smtClean="0">
                <a:solidFill>
                  <a:srgbClr val="FFFF00"/>
                </a:solidFill>
                <a:latin typeface="方正精楷简体" pitchFamily="2" charset="-122"/>
                <a:ea typeface="汉鼎简楷体" pitchFamily="49" charset="-122"/>
              </a:rPr>
              <a:t>启动</a:t>
            </a:r>
            <a:endParaRPr lang="en-US" sz="2500" dirty="0">
              <a:solidFill>
                <a:srgbClr val="FFFF00"/>
              </a:solidFill>
              <a:latin typeface="方正精楷简体" pitchFamily="2" charset="-122"/>
              <a:ea typeface="汉鼎简楷体" pitchFamily="49" charset="-122"/>
            </a:endParaRPr>
          </a:p>
        </p:txBody>
      </p:sp>
      <p:sp>
        <p:nvSpPr>
          <p:cNvPr id="24" name="Oval 23"/>
          <p:cNvSpPr/>
          <p:nvPr/>
        </p:nvSpPr>
        <p:spPr>
          <a:xfrm>
            <a:off x="5567661" y="2492904"/>
            <a:ext cx="1339472" cy="862271"/>
          </a:xfrm>
          <a:prstGeom prst="ellipse">
            <a:avLst/>
          </a:prstGeom>
          <a:ln w="76200"/>
        </p:spPr>
        <p:style>
          <a:lnRef idx="0">
            <a:schemeClr val="dk1"/>
          </a:lnRef>
          <a:fillRef idx="3">
            <a:schemeClr val="dk1"/>
          </a:fillRef>
          <a:effectRef idx="3">
            <a:schemeClr val="dk1"/>
          </a:effectRef>
          <a:fontRef idx="minor">
            <a:schemeClr val="lt1"/>
          </a:fontRef>
        </p:style>
        <p:txBody>
          <a:bodyPr lIns="95665" tIns="47832" rIns="95665" bIns="47832" rtlCol="0" anchor="ctr"/>
          <a:lstStyle/>
          <a:p>
            <a:pPr algn="ctr"/>
            <a:r>
              <a:rPr lang="zh-CN" altLang="en-US" sz="2500" dirty="0" smtClean="0">
                <a:solidFill>
                  <a:srgbClr val="FFFF00"/>
                </a:solidFill>
                <a:latin typeface="方正精楷简体" pitchFamily="2" charset="-122"/>
                <a:ea typeface="汉鼎简楷体" pitchFamily="49" charset="-122"/>
              </a:rPr>
              <a:t>规划</a:t>
            </a:r>
            <a:endParaRPr lang="en-US" sz="2500" dirty="0">
              <a:solidFill>
                <a:srgbClr val="FFFF00"/>
              </a:solidFill>
              <a:latin typeface="方正精楷简体" pitchFamily="2" charset="-122"/>
              <a:ea typeface="汉鼎简楷体" pitchFamily="49" charset="-122"/>
            </a:endParaRPr>
          </a:p>
        </p:txBody>
      </p:sp>
      <p:sp>
        <p:nvSpPr>
          <p:cNvPr id="25" name="Oval 24"/>
          <p:cNvSpPr/>
          <p:nvPr/>
        </p:nvSpPr>
        <p:spPr>
          <a:xfrm>
            <a:off x="3867560" y="4839766"/>
            <a:ext cx="1339472" cy="862271"/>
          </a:xfrm>
          <a:prstGeom prst="ellipse">
            <a:avLst/>
          </a:prstGeom>
          <a:solidFill>
            <a:srgbClr val="C00000"/>
          </a:solidFill>
          <a:ln w="76200"/>
        </p:spPr>
        <p:style>
          <a:lnRef idx="0">
            <a:schemeClr val="accent3"/>
          </a:lnRef>
          <a:fillRef idx="3">
            <a:schemeClr val="accent3"/>
          </a:fillRef>
          <a:effectRef idx="3">
            <a:schemeClr val="accent3"/>
          </a:effectRef>
          <a:fontRef idx="minor">
            <a:schemeClr val="lt1"/>
          </a:fontRef>
        </p:style>
        <p:txBody>
          <a:bodyPr lIns="95665" tIns="47832" rIns="95665" bIns="47832" rtlCol="0" anchor="ctr"/>
          <a:lstStyle/>
          <a:p>
            <a:pPr algn="ctr"/>
            <a:r>
              <a:rPr lang="zh-CN" altLang="en-US" sz="2500" dirty="0" smtClean="0">
                <a:solidFill>
                  <a:srgbClr val="FFFF00"/>
                </a:solidFill>
                <a:latin typeface="方正精楷简体" pitchFamily="2" charset="-122"/>
                <a:ea typeface="汉鼎简楷体" pitchFamily="49" charset="-122"/>
              </a:rPr>
              <a:t>执行</a:t>
            </a:r>
            <a:endParaRPr lang="en-US" sz="2500" dirty="0">
              <a:solidFill>
                <a:srgbClr val="FFFF00"/>
              </a:solidFill>
              <a:latin typeface="方正精楷简体" pitchFamily="2" charset="-122"/>
              <a:ea typeface="汉鼎简楷体" pitchFamily="49" charset="-122"/>
            </a:endParaRPr>
          </a:p>
        </p:txBody>
      </p:sp>
      <p:sp>
        <p:nvSpPr>
          <p:cNvPr id="26" name="Oval 25"/>
          <p:cNvSpPr/>
          <p:nvPr/>
        </p:nvSpPr>
        <p:spPr>
          <a:xfrm>
            <a:off x="7154909" y="4839766"/>
            <a:ext cx="1339472" cy="862271"/>
          </a:xfrm>
          <a:prstGeom prst="ellipse">
            <a:avLst/>
          </a:prstGeom>
          <a:solidFill>
            <a:srgbClr val="002060"/>
          </a:solidFill>
          <a:ln w="76200"/>
        </p:spPr>
        <p:style>
          <a:lnRef idx="0">
            <a:schemeClr val="accent2"/>
          </a:lnRef>
          <a:fillRef idx="3">
            <a:schemeClr val="accent2"/>
          </a:fillRef>
          <a:effectRef idx="3">
            <a:schemeClr val="accent2"/>
          </a:effectRef>
          <a:fontRef idx="minor">
            <a:schemeClr val="lt1"/>
          </a:fontRef>
        </p:style>
        <p:txBody>
          <a:bodyPr lIns="95665" tIns="47832" rIns="95665" bIns="47832" rtlCol="0" anchor="ctr"/>
          <a:lstStyle/>
          <a:p>
            <a:pPr algn="ctr"/>
            <a:r>
              <a:rPr lang="zh-CN" altLang="en-US" sz="2500" dirty="0" smtClean="0">
                <a:solidFill>
                  <a:srgbClr val="FFFF00"/>
                </a:solidFill>
                <a:latin typeface="方正精楷简体" pitchFamily="2" charset="-122"/>
                <a:ea typeface="汉鼎简楷体" pitchFamily="49" charset="-122"/>
              </a:rPr>
              <a:t>监控</a:t>
            </a:r>
            <a:endParaRPr lang="en-US" sz="2500" dirty="0">
              <a:solidFill>
                <a:srgbClr val="FFFF00"/>
              </a:solidFill>
              <a:latin typeface="方正精楷简体" pitchFamily="2" charset="-122"/>
              <a:ea typeface="汉鼎简楷体" pitchFamily="49" charset="-122"/>
            </a:endParaRPr>
          </a:p>
        </p:txBody>
      </p:sp>
      <p:sp>
        <p:nvSpPr>
          <p:cNvPr id="27" name="Oval 26"/>
          <p:cNvSpPr/>
          <p:nvPr/>
        </p:nvSpPr>
        <p:spPr>
          <a:xfrm>
            <a:off x="1587679" y="4839766"/>
            <a:ext cx="1339472" cy="862271"/>
          </a:xfrm>
          <a:prstGeom prst="ellipse">
            <a:avLst/>
          </a:prstGeom>
          <a:solidFill>
            <a:schemeClr val="tx2">
              <a:lumMod val="85000"/>
              <a:lumOff val="15000"/>
            </a:schemeClr>
          </a:solidFill>
          <a:ln w="76200"/>
        </p:spPr>
        <p:style>
          <a:lnRef idx="0">
            <a:schemeClr val="accent3"/>
          </a:lnRef>
          <a:fillRef idx="3">
            <a:schemeClr val="accent3"/>
          </a:fillRef>
          <a:effectRef idx="3">
            <a:schemeClr val="accent3"/>
          </a:effectRef>
          <a:fontRef idx="minor">
            <a:schemeClr val="lt1"/>
          </a:fontRef>
        </p:style>
        <p:txBody>
          <a:bodyPr lIns="95665" tIns="47832" rIns="95665" bIns="47832" rtlCol="0" anchor="ctr"/>
          <a:lstStyle/>
          <a:p>
            <a:pPr algn="ctr"/>
            <a:r>
              <a:rPr lang="zh-CN" altLang="en-US" sz="2500" dirty="0" smtClean="0">
                <a:solidFill>
                  <a:srgbClr val="FFFF00"/>
                </a:solidFill>
                <a:latin typeface="方正精楷简体" pitchFamily="2" charset="-122"/>
                <a:ea typeface="汉鼎简楷体" pitchFamily="49" charset="-122"/>
              </a:rPr>
              <a:t>收尾</a:t>
            </a:r>
            <a:endParaRPr lang="en-US" sz="2500" dirty="0">
              <a:solidFill>
                <a:srgbClr val="FFFF00"/>
              </a:solidFill>
              <a:latin typeface="方正精楷简体" pitchFamily="2" charset="-122"/>
              <a:ea typeface="汉鼎简楷体" pitchFamily="49" charset="-122"/>
            </a:endParaRPr>
          </a:p>
        </p:txBody>
      </p:sp>
      <p:cxnSp>
        <p:nvCxnSpPr>
          <p:cNvPr id="28" name="Straight Arrow Connector 27"/>
          <p:cNvCxnSpPr>
            <a:stCxn id="23" idx="6"/>
            <a:endCxn id="24" idx="2"/>
          </p:cNvCxnSpPr>
          <p:nvPr/>
        </p:nvCxnSpPr>
        <p:spPr>
          <a:xfrm>
            <a:off x="4871756" y="2924031"/>
            <a:ext cx="695904" cy="0"/>
          </a:xfrm>
          <a:prstGeom prst="straightConnector1">
            <a:avLst/>
          </a:prstGeom>
          <a:ln w="57150">
            <a:solidFill>
              <a:srgbClr val="3B3B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3"/>
            <a:endCxn id="25" idx="0"/>
          </p:cNvCxnSpPr>
          <p:nvPr/>
        </p:nvCxnSpPr>
        <p:spPr>
          <a:xfrm flipH="1">
            <a:off x="4537295" y="3228895"/>
            <a:ext cx="1226524" cy="1610867"/>
          </a:xfrm>
          <a:prstGeom prst="straightConnector1">
            <a:avLst/>
          </a:prstGeom>
          <a:ln w="57150">
            <a:solidFill>
              <a:srgbClr val="3B3B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0"/>
            <a:endCxn id="24" idx="5"/>
          </p:cNvCxnSpPr>
          <p:nvPr/>
        </p:nvCxnSpPr>
        <p:spPr>
          <a:xfrm flipH="1" flipV="1">
            <a:off x="6710967" y="3228895"/>
            <a:ext cx="1113675" cy="1610867"/>
          </a:xfrm>
          <a:prstGeom prst="straightConnector1">
            <a:avLst/>
          </a:prstGeom>
          <a:ln w="57150">
            <a:solidFill>
              <a:srgbClr val="3B3B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6"/>
            <a:endCxn id="26" idx="2"/>
          </p:cNvCxnSpPr>
          <p:nvPr/>
        </p:nvCxnSpPr>
        <p:spPr>
          <a:xfrm>
            <a:off x="5207027" y="5270894"/>
            <a:ext cx="1947877" cy="0"/>
          </a:xfrm>
          <a:prstGeom prst="straightConnector1">
            <a:avLst/>
          </a:prstGeom>
          <a:ln w="57150">
            <a:solidFill>
              <a:srgbClr val="3B3B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2"/>
            <a:endCxn id="27" idx="6"/>
          </p:cNvCxnSpPr>
          <p:nvPr/>
        </p:nvCxnSpPr>
        <p:spPr>
          <a:xfrm flipH="1">
            <a:off x="2927148" y="5270894"/>
            <a:ext cx="940411" cy="0"/>
          </a:xfrm>
          <a:prstGeom prst="straightConnector1">
            <a:avLst/>
          </a:prstGeom>
          <a:ln w="57150">
            <a:solidFill>
              <a:srgbClr val="3B3BFF"/>
            </a:solidFill>
            <a:tailEnd type="arrow"/>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520622" y="2561178"/>
            <a:ext cx="1339472" cy="751075"/>
          </a:xfrm>
          <a:prstGeom prst="ellipse">
            <a:avLst/>
          </a:prstGeom>
          <a:solidFill>
            <a:srgbClr val="FFFFFF"/>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500" dirty="0" smtClean="0">
                <a:solidFill>
                  <a:schemeClr val="tx1"/>
                </a:solidFill>
                <a:latin typeface="方正精楷简体" pitchFamily="2" charset="-122"/>
                <a:ea typeface="汉鼎简楷体" pitchFamily="49" charset="-122"/>
              </a:rPr>
              <a:t>立项</a:t>
            </a:r>
            <a:endParaRPr lang="en-US" sz="2500" dirty="0">
              <a:solidFill>
                <a:schemeClr val="tx1"/>
              </a:solidFill>
              <a:latin typeface="方正精楷简体" pitchFamily="2" charset="-122"/>
              <a:ea typeface="汉鼎简楷体" pitchFamily="49" charset="-122"/>
            </a:endParaRPr>
          </a:p>
        </p:txBody>
      </p:sp>
      <p:sp>
        <p:nvSpPr>
          <p:cNvPr id="34" name="Oval 33"/>
          <p:cNvSpPr/>
          <p:nvPr/>
        </p:nvSpPr>
        <p:spPr>
          <a:xfrm>
            <a:off x="5567661" y="3926766"/>
            <a:ext cx="1339472" cy="682794"/>
          </a:xfrm>
          <a:prstGeom prst="ellipse">
            <a:avLst/>
          </a:prstGeom>
          <a:solidFill>
            <a:srgbClr val="FFFFFF"/>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pPr algn="ctr"/>
            <a:r>
              <a:rPr lang="zh-CN" altLang="en-US" sz="2500" dirty="0" smtClean="0">
                <a:solidFill>
                  <a:schemeClr val="tx1"/>
                </a:solidFill>
                <a:latin typeface="方正精楷简体" pitchFamily="2" charset="-122"/>
                <a:ea typeface="汉鼎简楷体" pitchFamily="49" charset="-122"/>
              </a:rPr>
              <a:t>评估</a:t>
            </a:r>
            <a:endParaRPr lang="en-US" sz="2500" dirty="0">
              <a:solidFill>
                <a:schemeClr val="tx1"/>
              </a:solidFill>
              <a:latin typeface="方正精楷简体" pitchFamily="2" charset="-122"/>
              <a:ea typeface="汉鼎简楷体" pitchFamily="49" charset="-122"/>
            </a:endParaRPr>
          </a:p>
        </p:txBody>
      </p:sp>
      <p:cxnSp>
        <p:nvCxnSpPr>
          <p:cNvPr id="35" name="Straight Arrow Connector 34"/>
          <p:cNvCxnSpPr>
            <a:stCxn id="33" idx="6"/>
            <a:endCxn id="23" idx="2"/>
          </p:cNvCxnSpPr>
          <p:nvPr/>
        </p:nvCxnSpPr>
        <p:spPr>
          <a:xfrm flipV="1">
            <a:off x="2860093" y="2924033"/>
            <a:ext cx="672191" cy="12680"/>
          </a:xfrm>
          <a:prstGeom prst="straightConnector1">
            <a:avLst/>
          </a:prstGeom>
          <a:ln w="57150">
            <a:solidFill>
              <a:schemeClr val="bg2">
                <a:lumMod val="25000"/>
              </a:schemeClr>
            </a:solidFill>
            <a:prstDash val="sysDot"/>
            <a:headEnd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5"/>
            <a:endCxn id="26" idx="1"/>
          </p:cNvCxnSpPr>
          <p:nvPr/>
        </p:nvCxnSpPr>
        <p:spPr>
          <a:xfrm>
            <a:off x="6710966" y="4509572"/>
            <a:ext cx="640103" cy="456468"/>
          </a:xfrm>
          <a:prstGeom prst="straightConnector1">
            <a:avLst/>
          </a:prstGeom>
          <a:ln w="57150">
            <a:solidFill>
              <a:schemeClr val="bg2">
                <a:lumMod val="25000"/>
              </a:schemeClr>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0"/>
            <a:endCxn id="24" idx="4"/>
          </p:cNvCxnSpPr>
          <p:nvPr/>
        </p:nvCxnSpPr>
        <p:spPr>
          <a:xfrm flipV="1">
            <a:off x="6237390" y="3355171"/>
            <a:ext cx="0" cy="571596"/>
          </a:xfrm>
          <a:prstGeom prst="straightConnector1">
            <a:avLst/>
          </a:prstGeom>
          <a:ln w="57150">
            <a:solidFill>
              <a:schemeClr val="bg2">
                <a:lumMod val="25000"/>
              </a:schemeClr>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4" idx="3"/>
            <a:endCxn id="25" idx="7"/>
          </p:cNvCxnSpPr>
          <p:nvPr/>
        </p:nvCxnSpPr>
        <p:spPr>
          <a:xfrm flipH="1">
            <a:off x="5010869" y="4509572"/>
            <a:ext cx="752950" cy="456468"/>
          </a:xfrm>
          <a:prstGeom prst="straightConnector1">
            <a:avLst/>
          </a:prstGeom>
          <a:ln w="57150">
            <a:solidFill>
              <a:schemeClr val="bg2">
                <a:lumMod val="25000"/>
              </a:schemeClr>
            </a:solidFill>
            <a:prstDash val="sysDot"/>
            <a:headEnd type="arrow" w="sm" len="sm"/>
            <a:tailEnd type="arrow" w="sm" len="sm"/>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checkerboard(across)">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500"/>
                                        <p:tgtEl>
                                          <p:spTgt spid="2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checkerboard(across)">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500"/>
                                        <p:tgtEl>
                                          <p:spTgt spid="3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par>
                                <p:cTn id="48" presetID="3" presetClass="entr" presetSubtype="1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linds(horizontal)">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500"/>
                                        <p:tgtEl>
                                          <p:spTgt spid="3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blinds(horizontal)">
                                      <p:cBhvr>
                                        <p:cTn id="58" dur="500"/>
                                        <p:tgtEl>
                                          <p:spTgt spid="34"/>
                                        </p:tgtEl>
                                      </p:cBhvr>
                                    </p:animEffect>
                                  </p:childTnLst>
                                </p:cTn>
                              </p:par>
                              <p:par>
                                <p:cTn id="59" presetID="3" presetClass="entr" presetSubtype="1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linds(horizontal)">
                                      <p:cBhvr>
                                        <p:cTn id="61" dur="500"/>
                                        <p:tgtEl>
                                          <p:spTgt spid="38"/>
                                        </p:tgtEl>
                                      </p:cBhvr>
                                    </p:animEffect>
                                  </p:childTnLst>
                                </p:cTn>
                              </p:par>
                              <p:par>
                                <p:cTn id="62" presetID="3" presetClass="entr" presetSubtype="1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linds(horizontal)">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软件过程的特殊性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80</a:t>
            </a:fld>
            <a:endParaRPr lang="zh-CN" altLang="en-US" dirty="0"/>
          </a:p>
        </p:txBody>
      </p:sp>
      <p:pic>
        <p:nvPicPr>
          <p:cNvPr id="5" name="Picture 1" descr="E:\SECBOK\Content\Figures\MEvsSE.png"/>
          <p:cNvPicPr>
            <a:picLocks noChangeAspect="1" noChangeArrowheads="1"/>
          </p:cNvPicPr>
          <p:nvPr/>
        </p:nvPicPr>
        <p:blipFill>
          <a:blip r:embed="rId2" cstate="print"/>
          <a:srcRect/>
          <a:stretch>
            <a:fillRect/>
          </a:stretch>
        </p:blipFill>
        <p:spPr bwMode="auto">
          <a:xfrm>
            <a:off x="1187623" y="1988840"/>
            <a:ext cx="7392197" cy="3511862"/>
          </a:xfrm>
          <a:prstGeom prst="rect">
            <a:avLst/>
          </a:prstGeom>
          <a:noFill/>
        </p:spPr>
      </p:pic>
    </p:spTree>
  </p:cSld>
  <p:clrMapOvr>
    <a:masterClrMapping/>
  </p:clrMapOvr>
  <p:transition spd="slow">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Humphrey</a:t>
            </a:r>
            <a:r>
              <a:rPr lang="zh-CN" altLang="en-US" dirty="0" smtClean="0"/>
              <a:t>过程定律</a:t>
            </a:r>
            <a:endParaRPr lang="zh-CN" altLang="en-US" dirty="0"/>
          </a:p>
        </p:txBody>
      </p:sp>
      <p:sp>
        <p:nvSpPr>
          <p:cNvPr id="3" name="Content Placeholder 2"/>
          <p:cNvSpPr>
            <a:spLocks noGrp="1"/>
          </p:cNvSpPr>
          <p:nvPr>
            <p:ph idx="1"/>
          </p:nvPr>
        </p:nvSpPr>
        <p:spPr>
          <a:xfrm>
            <a:off x="272480" y="3933056"/>
            <a:ext cx="8667750" cy="2232248"/>
          </a:xfrm>
        </p:spPr>
        <p:txBody>
          <a:bodyPr/>
          <a:lstStyle/>
          <a:p>
            <a:r>
              <a:rPr lang="en-US" altLang="zh-CN" dirty="0" smtClean="0"/>
              <a:t>1980</a:t>
            </a:r>
            <a:r>
              <a:rPr lang="zh-CN" altLang="en-US" dirty="0" smtClean="0"/>
              <a:t>年代</a:t>
            </a:r>
            <a:r>
              <a:rPr lang="en-US" altLang="zh-CN" dirty="0" smtClean="0"/>
              <a:t>—</a:t>
            </a:r>
            <a:r>
              <a:rPr lang="zh-CN" altLang="en-US" dirty="0" smtClean="0"/>
              <a:t>“过程热”</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81</a:t>
            </a:fld>
            <a:endParaRPr lang="zh-CN" altLang="en-US" dirty="0"/>
          </a:p>
        </p:txBody>
      </p:sp>
      <p:sp>
        <p:nvSpPr>
          <p:cNvPr id="5" name="Rectangle 4"/>
          <p:cNvSpPr/>
          <p:nvPr/>
        </p:nvSpPr>
        <p:spPr>
          <a:xfrm>
            <a:off x="662523" y="1484789"/>
            <a:ext cx="8190910" cy="1224135"/>
          </a:xfrm>
          <a:prstGeom prst="rect">
            <a:avLst/>
          </a:prstGeom>
          <a:solidFill>
            <a:schemeClr val="bg1">
              <a:lumMod val="85000"/>
            </a:schemeClr>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成熟的过程有助于增强项目规划、提高产品生产率和减少人为错误。</a:t>
            </a:r>
            <a:endParaRPr lang="zh-CN" altLang="en-US" sz="2900" dirty="0">
              <a:solidFill>
                <a:srgbClr val="C00000"/>
              </a:solidFill>
              <a:ea typeface="文鼎CS长美黑" pitchFamily="49" charset="-122"/>
            </a:endParaRPr>
          </a:p>
        </p:txBody>
      </p:sp>
      <p:pic>
        <p:nvPicPr>
          <p:cNvPr id="7" name="Picture 1" descr="E:\SECBOK\Content\Figures\ToonIsCMMOld.png"/>
          <p:cNvPicPr>
            <a:picLocks noChangeAspect="1" noChangeArrowheads="1"/>
          </p:cNvPicPr>
          <p:nvPr/>
        </p:nvPicPr>
        <p:blipFill>
          <a:blip r:embed="rId2" cstate="print"/>
          <a:srcRect/>
          <a:stretch>
            <a:fillRect/>
          </a:stretch>
        </p:blipFill>
        <p:spPr bwMode="auto">
          <a:xfrm>
            <a:off x="5846399" y="3357562"/>
            <a:ext cx="4059601" cy="3097731"/>
          </a:xfrm>
          <a:prstGeom prst="rect">
            <a:avLst/>
          </a:prstGeom>
          <a:noFill/>
        </p:spPr>
      </p:pic>
    </p:spTree>
  </p:cSld>
  <p:clrMapOvr>
    <a:masterClrMapping/>
  </p:clrMapOvr>
  <p:transition spd="slow">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Humphrey</a:t>
            </a:r>
            <a:r>
              <a:rPr lang="zh-CN" altLang="en-US" dirty="0" smtClean="0"/>
              <a:t>“超级过程”论</a:t>
            </a:r>
            <a:endParaRPr lang="zh-CN" altLang="en-US" dirty="0"/>
          </a:p>
        </p:txBody>
      </p:sp>
      <p:sp>
        <p:nvSpPr>
          <p:cNvPr id="3" name="Content Placeholder 2"/>
          <p:cNvSpPr>
            <a:spLocks noGrp="1"/>
          </p:cNvSpPr>
          <p:nvPr>
            <p:ph idx="1"/>
          </p:nvPr>
        </p:nvSpPr>
        <p:spPr/>
        <p:txBody>
          <a:bodyPr/>
          <a:lstStyle/>
          <a:p>
            <a:r>
              <a:rPr lang="en-US" altLang="zh-CN" sz="2900" dirty="0" smtClean="0"/>
              <a:t>Watts Humphrey</a:t>
            </a:r>
            <a:r>
              <a:rPr lang="zh-CN" altLang="en-US" sz="2900" dirty="0" smtClean="0"/>
              <a:t>：</a:t>
            </a:r>
            <a:endParaRPr lang="en-US" altLang="zh-CN" sz="2900" dirty="0" smtClean="0"/>
          </a:p>
          <a:p>
            <a:pPr lvl="1"/>
            <a:r>
              <a:rPr lang="zh-CN" altLang="en-US" sz="2500" dirty="0" smtClean="0"/>
              <a:t>现有过程无法深度而全面地满足软件项目需求，表现为：既不能为小型项目带来一贯的效应，也不能广泛而有效地用于大型项目。</a:t>
            </a:r>
            <a:endParaRPr lang="en-US" altLang="zh-CN" sz="2500" dirty="0" smtClean="0"/>
          </a:p>
          <a:p>
            <a:pPr lvl="1"/>
            <a:r>
              <a:rPr lang="zh-CN" altLang="en-US" sz="2500" dirty="0" smtClean="0"/>
              <a:t>且随着软件规模和复杂度的持续提升，开发过程研究正面临着更大的挑战。</a:t>
            </a:r>
            <a:endParaRPr lang="en-US" altLang="zh-CN" dirty="0" smtClean="0"/>
          </a:p>
          <a:p>
            <a:endParaRPr lang="en-US" altLang="zh-CN" dirty="0" smtClean="0"/>
          </a:p>
          <a:p>
            <a:r>
              <a:rPr lang="zh-CN" altLang="en-US" dirty="0" smtClean="0"/>
              <a:t>“超级过程”旨在有效</a:t>
            </a:r>
            <a:r>
              <a:rPr lang="en-US" altLang="zh-CN" dirty="0" smtClean="0"/>
              <a:t/>
            </a:r>
            <a:br>
              <a:rPr lang="en-US" altLang="zh-CN" dirty="0" smtClean="0"/>
            </a:br>
            <a:r>
              <a:rPr lang="zh-CN" altLang="en-US" dirty="0" smtClean="0"/>
              <a:t>解决这一问题！</a:t>
            </a:r>
            <a:endParaRPr lang="en-US" altLang="zh-CN" dirty="0" smtClean="0"/>
          </a:p>
          <a:p>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82</a:t>
            </a:fld>
            <a:endParaRPr lang="zh-CN" altLang="en-US" dirty="0"/>
          </a:p>
        </p:txBody>
      </p:sp>
      <p:pic>
        <p:nvPicPr>
          <p:cNvPr id="6" name="Picture 1" descr="E:\SECBOK\Content\Figures\ToonSuperMan.png"/>
          <p:cNvPicPr>
            <a:picLocks noChangeAspect="1" noChangeArrowheads="1"/>
          </p:cNvPicPr>
          <p:nvPr/>
        </p:nvPicPr>
        <p:blipFill>
          <a:blip r:embed="rId2" cstate="print"/>
          <a:srcRect/>
          <a:stretch>
            <a:fillRect/>
          </a:stretch>
        </p:blipFill>
        <p:spPr bwMode="auto">
          <a:xfrm>
            <a:off x="6477536" y="3714752"/>
            <a:ext cx="3428464" cy="2707960"/>
          </a:xfrm>
          <a:prstGeom prst="rect">
            <a:avLst/>
          </a:prstGeom>
          <a:noFill/>
        </p:spPr>
      </p:pic>
    </p:spTree>
  </p:cSld>
  <p:clrMapOvr>
    <a:masterClrMapping/>
  </p:clrMapOvr>
  <p:transition spd="slow">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Humphrey</a:t>
            </a:r>
            <a:r>
              <a:rPr lang="zh-CN" altLang="en-US" dirty="0" smtClean="0"/>
              <a:t>“超级过程”论</a:t>
            </a:r>
            <a:endParaRPr lang="zh-CN" altLang="en-US" dirty="0"/>
          </a:p>
        </p:txBody>
      </p:sp>
      <p:sp>
        <p:nvSpPr>
          <p:cNvPr id="3" name="Content Placeholder 2"/>
          <p:cNvSpPr>
            <a:spLocks noGrp="1"/>
          </p:cNvSpPr>
          <p:nvPr>
            <p:ph idx="1"/>
          </p:nvPr>
        </p:nvSpPr>
        <p:spPr/>
        <p:txBody>
          <a:bodyPr/>
          <a:lstStyle/>
          <a:p>
            <a:r>
              <a:rPr lang="zh-CN" altLang="en-US" dirty="0" smtClean="0"/>
              <a:t>超级过程的必备特征：</a:t>
            </a:r>
            <a:endParaRPr lang="en-US" altLang="zh-CN" dirty="0" smtClean="0"/>
          </a:p>
          <a:p>
            <a:pPr marL="1031383" lvl="1" indent="-538113">
              <a:buFont typeface="+mj-ea"/>
              <a:buAutoNum type="circleNumDbPlain"/>
            </a:pPr>
            <a:r>
              <a:rPr lang="zh-CN" altLang="en-US" dirty="0" smtClean="0"/>
              <a:t>能广泛而有效地应用于规模不等、应用领域不同的软件项目</a:t>
            </a:r>
            <a:endParaRPr lang="en-US" altLang="zh-CN" dirty="0" smtClean="0"/>
          </a:p>
          <a:p>
            <a:pPr marL="1031383" lvl="1" indent="-538113">
              <a:buFont typeface="+mj-ea"/>
              <a:buAutoNum type="circleNumDbPlain"/>
            </a:pPr>
            <a:r>
              <a:rPr lang="zh-CN" altLang="en-US" dirty="0" smtClean="0"/>
              <a:t>能一贯成功地开发出“超级”产品</a:t>
            </a:r>
            <a:endParaRPr lang="en-US" altLang="zh-CN" dirty="0" smtClean="0"/>
          </a:p>
          <a:p>
            <a:pPr marL="1031383" lvl="1" indent="-538113">
              <a:buFont typeface="+mj-ea"/>
              <a:buAutoNum type="circleNumDbPlain"/>
            </a:pPr>
            <a:r>
              <a:rPr lang="zh-CN" altLang="en-US" dirty="0" smtClean="0"/>
              <a:t>能持续有效地动态响应外部环境和需求变更</a:t>
            </a:r>
            <a:endParaRPr lang="en-US" altLang="zh-CN" dirty="0" smtClean="0"/>
          </a:p>
          <a:p>
            <a:pPr marL="1031383" lvl="1" indent="-538113">
              <a:buFont typeface="+mj-ea"/>
              <a:buAutoNum type="circleNumDbPlain"/>
            </a:pPr>
            <a:r>
              <a:rPr lang="zh-CN" altLang="en-US" dirty="0" smtClean="0"/>
              <a:t>能有效预防和减免工程师的低质量工作</a:t>
            </a:r>
            <a:endParaRPr lang="en-US" altLang="zh-CN" dirty="0" smtClean="0"/>
          </a:p>
          <a:p>
            <a:pPr marL="1031383" lvl="1" indent="-538113">
              <a:buFont typeface="+mj-ea"/>
              <a:buAutoNum type="circleNumDbPlain"/>
            </a:pPr>
            <a:r>
              <a:rPr lang="zh-CN" altLang="en-US" dirty="0" smtClean="0"/>
              <a:t>能发现、修复和改善软件的所有低质量模块</a:t>
            </a:r>
            <a:endParaRPr lang="en-US" altLang="zh-CN" dirty="0" smtClean="0"/>
          </a:p>
          <a:p>
            <a:pPr marL="1031383" lvl="1" indent="-538113">
              <a:buFont typeface="+mj-ea"/>
              <a:buAutoNum type="circleNumDbPlain"/>
            </a:pPr>
            <a:r>
              <a:rPr lang="zh-CN" altLang="en-US" dirty="0" smtClean="0"/>
              <a:t>能依据既定规范完成所有工程活动</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83</a:t>
            </a:fld>
            <a:endParaRPr lang="zh-CN" altLang="en-US" dirty="0"/>
          </a:p>
        </p:txBody>
      </p:sp>
      <p:sp>
        <p:nvSpPr>
          <p:cNvPr id="5" name="Oval 4"/>
          <p:cNvSpPr/>
          <p:nvPr/>
        </p:nvSpPr>
        <p:spPr>
          <a:xfrm>
            <a:off x="1052571" y="5373216"/>
            <a:ext cx="7722858"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95665" tIns="47832" rIns="95665" bIns="47832" rtlCol="0" anchor="ctr"/>
          <a:lstStyle/>
          <a:p>
            <a:pPr algn="ctr"/>
            <a:r>
              <a:rPr lang="zh-CN" altLang="en-US" sz="3300" dirty="0" smtClean="0">
                <a:solidFill>
                  <a:srgbClr val="FFFF00"/>
                </a:solidFill>
                <a:ea typeface="文鼎CS长美黑" pitchFamily="49" charset="-122"/>
              </a:rPr>
              <a:t>尚不存在如此的超级过程！</a:t>
            </a:r>
            <a:endParaRPr lang="zh-CN" altLang="en-US" sz="3300" dirty="0">
              <a:solidFill>
                <a:srgbClr val="FFFF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过程管理框架</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84</a:t>
            </a:fld>
            <a:endParaRPr lang="zh-CN" altLang="en-US" dirty="0"/>
          </a:p>
        </p:txBody>
      </p:sp>
      <p:pic>
        <p:nvPicPr>
          <p:cNvPr id="5" name="Picture 1" descr="E:\SECBOK\Content\Figures\ProcessManagementFramework.png"/>
          <p:cNvPicPr>
            <a:picLocks noChangeAspect="1" noChangeArrowheads="1"/>
          </p:cNvPicPr>
          <p:nvPr/>
        </p:nvPicPr>
        <p:blipFill>
          <a:blip r:embed="rId2" cstate="print"/>
          <a:srcRect/>
          <a:stretch>
            <a:fillRect/>
          </a:stretch>
        </p:blipFill>
        <p:spPr bwMode="auto">
          <a:xfrm>
            <a:off x="904715" y="1500174"/>
            <a:ext cx="8120251" cy="469353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过程评估框架</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85</a:t>
            </a:fld>
            <a:endParaRPr lang="zh-CN" altLang="en-US" dirty="0"/>
          </a:p>
        </p:txBody>
      </p:sp>
      <p:pic>
        <p:nvPicPr>
          <p:cNvPr id="19457" name="Picture 1" descr="E:\SECBOK\Content\Figures\SWProcAssessFramework.png"/>
          <p:cNvPicPr>
            <a:picLocks noChangeAspect="1" noChangeArrowheads="1"/>
          </p:cNvPicPr>
          <p:nvPr/>
        </p:nvPicPr>
        <p:blipFill>
          <a:blip r:embed="rId2" cstate="print"/>
          <a:srcRect/>
          <a:stretch>
            <a:fillRect/>
          </a:stretch>
        </p:blipFill>
        <p:spPr bwMode="auto">
          <a:xfrm>
            <a:off x="1509587" y="1124746"/>
            <a:ext cx="6485752" cy="521108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过程改进流程</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86</a:t>
            </a:fld>
            <a:endParaRPr lang="zh-CN" altLang="en-US" dirty="0"/>
          </a:p>
        </p:txBody>
      </p:sp>
      <p:pic>
        <p:nvPicPr>
          <p:cNvPr id="18433" name="Picture 1" descr="E:\SECBOK\Content\Figures\ProcessImprovementModelIDEAL.png"/>
          <p:cNvPicPr>
            <a:picLocks noChangeAspect="1" noChangeArrowheads="1"/>
          </p:cNvPicPr>
          <p:nvPr/>
        </p:nvPicPr>
        <p:blipFill>
          <a:blip r:embed="rId2" cstate="print"/>
          <a:srcRect/>
          <a:stretch>
            <a:fillRect/>
          </a:stretch>
        </p:blipFill>
        <p:spPr bwMode="auto">
          <a:xfrm>
            <a:off x="2144692" y="1196758"/>
            <a:ext cx="5610294" cy="4942227"/>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持续过程改进法则</a:t>
            </a:r>
            <a:endParaRPr lang="zh-CN" altLang="en-US" dirty="0"/>
          </a:p>
        </p:txBody>
      </p:sp>
      <p:sp>
        <p:nvSpPr>
          <p:cNvPr id="3" name="Content Placeholder 2"/>
          <p:cNvSpPr>
            <a:spLocks noGrp="1"/>
          </p:cNvSpPr>
          <p:nvPr>
            <p:ph idx="1"/>
          </p:nvPr>
        </p:nvSpPr>
        <p:spPr>
          <a:xfrm>
            <a:off x="613964" y="4149081"/>
            <a:ext cx="8667750" cy="2088232"/>
          </a:xfrm>
        </p:spPr>
        <p:txBody>
          <a:bodyPr/>
          <a:lstStyle/>
          <a:p>
            <a:r>
              <a:rPr lang="zh-CN" altLang="en-US" dirty="0" smtClean="0"/>
              <a:t>最早由</a:t>
            </a:r>
            <a:r>
              <a:rPr lang="en-US" altLang="zh-CN" dirty="0" smtClean="0"/>
              <a:t>Barry Boehm</a:t>
            </a:r>
            <a:r>
              <a:rPr lang="zh-CN" altLang="en-US" dirty="0" smtClean="0"/>
              <a:t>提出</a:t>
            </a:r>
            <a:endParaRPr lang="en-US" altLang="zh-CN" dirty="0" smtClean="0"/>
          </a:p>
          <a:p>
            <a:r>
              <a:rPr lang="zh-CN" altLang="en-US" dirty="0" smtClean="0"/>
              <a:t>注意两要点：</a:t>
            </a:r>
            <a:endParaRPr lang="en-US" altLang="zh-CN" dirty="0" smtClean="0"/>
          </a:p>
          <a:p>
            <a:pPr lvl="1"/>
            <a:r>
              <a:rPr lang="zh-CN" altLang="en-US" dirty="0" smtClean="0"/>
              <a:t>步幅不要过大</a:t>
            </a:r>
            <a:endParaRPr lang="en-US" altLang="zh-CN" dirty="0" smtClean="0"/>
          </a:p>
          <a:p>
            <a:pPr lvl="1"/>
            <a:r>
              <a:rPr lang="zh-CN" altLang="en-US" dirty="0" smtClean="0"/>
              <a:t>步频不要过快</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87</a:t>
            </a:fld>
            <a:endParaRPr lang="zh-CN" altLang="en-US" dirty="0"/>
          </a:p>
        </p:txBody>
      </p:sp>
      <p:sp>
        <p:nvSpPr>
          <p:cNvPr id="5" name="Rectangle 4"/>
          <p:cNvSpPr/>
          <p:nvPr/>
        </p:nvSpPr>
        <p:spPr>
          <a:xfrm>
            <a:off x="584517" y="1628806"/>
            <a:ext cx="8580953" cy="1080121"/>
          </a:xfrm>
          <a:prstGeom prst="rect">
            <a:avLst/>
          </a:prstGeom>
          <a:solidFill>
            <a:srgbClr val="CCE9AD"/>
          </a:solidFill>
          <a:ln w="38100">
            <a:solidFill>
              <a:srgbClr val="CCE9AD"/>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分小步，平稳而持续地改进软件过程的效能。</a:t>
            </a:r>
            <a:endParaRPr lang="zh-CN" altLang="en-US" sz="2900" dirty="0">
              <a:solidFill>
                <a:srgbClr val="C00000"/>
              </a:solidFill>
              <a:ea typeface="文鼎CS长美黑" pitchFamily="49" charset="-122"/>
            </a:endParaRPr>
          </a:p>
        </p:txBody>
      </p:sp>
      <p:pic>
        <p:nvPicPr>
          <p:cNvPr id="7" name="Picture 1" descr="E:\SECBOK\Content\Figures\ToonGoat.png"/>
          <p:cNvPicPr>
            <a:picLocks noChangeAspect="1" noChangeArrowheads="1"/>
          </p:cNvPicPr>
          <p:nvPr/>
        </p:nvPicPr>
        <p:blipFill>
          <a:blip r:embed="rId2" cstate="print"/>
          <a:srcRect/>
          <a:stretch>
            <a:fillRect/>
          </a:stretch>
        </p:blipFill>
        <p:spPr bwMode="auto">
          <a:xfrm>
            <a:off x="6847731" y="3214686"/>
            <a:ext cx="3058269" cy="3322768"/>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能力成熟度模型</a:t>
            </a:r>
            <a:r>
              <a:rPr lang="en-US" altLang="zh-CN" dirty="0" smtClean="0"/>
              <a:t>(CMM)—</a:t>
            </a:r>
            <a:r>
              <a:rPr lang="zh-CN" altLang="en-US" dirty="0" smtClean="0"/>
              <a:t>简介</a:t>
            </a:r>
            <a:endParaRPr lang="zh-CN" altLang="en-US" dirty="0"/>
          </a:p>
        </p:txBody>
      </p:sp>
      <p:sp>
        <p:nvSpPr>
          <p:cNvPr id="3" name="Content Placeholder 2"/>
          <p:cNvSpPr>
            <a:spLocks noGrp="1"/>
          </p:cNvSpPr>
          <p:nvPr>
            <p:ph idx="1"/>
          </p:nvPr>
        </p:nvSpPr>
        <p:spPr/>
        <p:txBody>
          <a:bodyPr/>
          <a:lstStyle/>
          <a:p>
            <a:r>
              <a:rPr lang="en-US" altLang="zh-CN" dirty="0" smtClean="0"/>
              <a:t>CMM</a:t>
            </a:r>
            <a:r>
              <a:rPr lang="zh-CN" altLang="en-US" dirty="0" smtClean="0"/>
              <a:t>是一个旨在评估和改进软件企业的开发过程的五阶段模型。</a:t>
            </a:r>
            <a:endParaRPr lang="en-US" altLang="zh-CN" dirty="0" smtClean="0"/>
          </a:p>
          <a:p>
            <a:pPr lvl="1"/>
            <a:r>
              <a:rPr lang="zh-CN" altLang="en-US" dirty="0" smtClean="0"/>
              <a:t>描述了企业团队</a:t>
            </a:r>
            <a:r>
              <a:rPr lang="zh-CN" altLang="en-US" dirty="0" smtClean="0">
                <a:solidFill>
                  <a:srgbClr val="0000FF"/>
                </a:solidFill>
              </a:rPr>
              <a:t>该做什么</a:t>
            </a:r>
            <a:r>
              <a:rPr lang="zh-CN" altLang="en-US" dirty="0" smtClean="0"/>
              <a:t>，而不是</a:t>
            </a:r>
            <a:r>
              <a:rPr lang="zh-CN" altLang="en-US" dirty="0" smtClean="0">
                <a:solidFill>
                  <a:srgbClr val="0000FF"/>
                </a:solidFill>
              </a:rPr>
              <a:t>该怎么做</a:t>
            </a:r>
            <a:endParaRPr lang="en-US" altLang="zh-CN" dirty="0" smtClean="0">
              <a:solidFill>
                <a:srgbClr val="0000FF"/>
              </a:solidFill>
            </a:endParaRPr>
          </a:p>
          <a:p>
            <a:pPr lvl="1"/>
            <a:r>
              <a:rPr lang="zh-CN" altLang="en-US" dirty="0" smtClean="0"/>
              <a:t>定义了软件开发项目流程的整体规范</a:t>
            </a:r>
            <a:endParaRPr lang="en-US" altLang="zh-CN" dirty="0" smtClean="0"/>
          </a:p>
          <a:p>
            <a:pPr lvl="1"/>
            <a:endParaRPr lang="en-US" altLang="zh-CN" dirty="0" smtClean="0"/>
          </a:p>
          <a:p>
            <a:pPr lvl="1"/>
            <a:r>
              <a:rPr lang="zh-CN" altLang="en-US" dirty="0" smtClean="0"/>
              <a:t>由</a:t>
            </a:r>
            <a:r>
              <a:rPr lang="en-US" altLang="zh-CN" dirty="0" smtClean="0"/>
              <a:t>Watts Humphrey</a:t>
            </a:r>
            <a:r>
              <a:rPr lang="zh-CN" altLang="en-US" dirty="0" smtClean="0"/>
              <a:t>团队定义，首现于</a:t>
            </a:r>
            <a:r>
              <a:rPr lang="en-US" altLang="zh-CN" dirty="0" smtClean="0"/>
              <a:t>1986</a:t>
            </a:r>
            <a:r>
              <a:rPr lang="zh-CN" altLang="en-US" dirty="0" smtClean="0"/>
              <a:t>年</a:t>
            </a:r>
            <a:endParaRPr lang="en-US" altLang="zh-CN" dirty="0" smtClean="0"/>
          </a:p>
          <a:p>
            <a:pPr lvl="1"/>
            <a:r>
              <a:rPr lang="zh-CN" altLang="en-US" dirty="0" smtClean="0"/>
              <a:t>是软件工程有史以来最成熟、也最成功的软件过程模型</a:t>
            </a:r>
            <a:endParaRPr lang="en-US" altLang="zh-CN" dirty="0" smtClean="0"/>
          </a:p>
          <a:p>
            <a:pPr lvl="1"/>
            <a:r>
              <a:rPr lang="zh-CN" altLang="en-US" dirty="0" smtClean="0"/>
              <a:t>是软件过程模型演化历程中的最大里程碑，已经成为了软件企业成熟度评估的事实标准</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88</a:t>
            </a:fld>
            <a:endParaRPr lang="zh-CN" altLang="en-US" dirty="0"/>
          </a:p>
        </p:txBody>
      </p:sp>
    </p:spTree>
  </p:cSld>
  <p:clrMapOvr>
    <a:masterClrMapping/>
  </p:clrMapOvr>
  <p:transition spd="slow">
    <p:blinds/>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五层级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89</a:t>
            </a:fld>
            <a:endParaRPr lang="zh-CN" altLang="en-US" dirty="0"/>
          </a:p>
        </p:txBody>
      </p:sp>
      <p:pic>
        <p:nvPicPr>
          <p:cNvPr id="5" name="Picture 1" descr="E:\SECBOK\Content\Figures\CMMFramework.png"/>
          <p:cNvPicPr>
            <a:picLocks noChangeAspect="1" noChangeArrowheads="1"/>
          </p:cNvPicPr>
          <p:nvPr/>
        </p:nvPicPr>
        <p:blipFill>
          <a:blip r:embed="rId2" cstate="print"/>
          <a:srcRect/>
          <a:stretch>
            <a:fillRect/>
          </a:stretch>
        </p:blipFill>
        <p:spPr bwMode="auto">
          <a:xfrm>
            <a:off x="714743" y="1465314"/>
            <a:ext cx="8667413" cy="4483966"/>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 </a:t>
            </a:r>
            <a:r>
              <a:rPr lang="en-US" altLang="zh-CN" dirty="0" smtClean="0"/>
              <a:t>vs. </a:t>
            </a:r>
            <a:r>
              <a:rPr lang="zh-CN" altLang="en-US" dirty="0" smtClean="0"/>
              <a:t>产品管理</a:t>
            </a:r>
            <a:endParaRPr lang="zh-CN" altLang="en-US" dirty="0"/>
          </a:p>
        </p:txBody>
      </p:sp>
      <p:sp>
        <p:nvSpPr>
          <p:cNvPr id="3" name="Content Placeholder 2"/>
          <p:cNvSpPr>
            <a:spLocks noGrp="1"/>
          </p:cNvSpPr>
          <p:nvPr>
            <p:ph idx="1"/>
          </p:nvPr>
        </p:nvSpPr>
        <p:spPr>
          <a:xfrm>
            <a:off x="506512" y="1268767"/>
            <a:ext cx="8775209" cy="1080121"/>
          </a:xfrm>
        </p:spPr>
        <p:txBody>
          <a:bodyPr/>
          <a:lstStyle/>
          <a:p>
            <a:r>
              <a:rPr lang="zh-CN" altLang="en-US" sz="2900" dirty="0" smtClean="0">
                <a:solidFill>
                  <a:srgbClr val="0000FF"/>
                </a:solidFill>
              </a:rPr>
              <a:t>产品管理大于项目管理</a:t>
            </a:r>
            <a:endParaRPr lang="en-US" altLang="zh-CN" sz="2900" dirty="0" smtClean="0">
              <a:solidFill>
                <a:srgbClr val="0000FF"/>
              </a:solidFill>
            </a:endParaRPr>
          </a:p>
          <a:p>
            <a:r>
              <a:rPr lang="zh-CN" altLang="en-US" sz="2900" dirty="0" smtClean="0">
                <a:solidFill>
                  <a:srgbClr val="0000FF"/>
                </a:solidFill>
              </a:rPr>
              <a:t>项目管理细于产品管理</a:t>
            </a:r>
            <a:endParaRPr lang="en-US" altLang="zh-CN" sz="2900" dirty="0" smtClean="0">
              <a:solidFill>
                <a:srgbClr val="0000FF"/>
              </a:solidFill>
            </a:endParaRPr>
          </a:p>
          <a:p>
            <a:endParaRPr lang="en-US" altLang="zh-CN" sz="2100" dirty="0" smtClean="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a:t>
            </a:fld>
            <a:endParaRPr lang="zh-CN" altLang="en-US" dirty="0"/>
          </a:p>
        </p:txBody>
      </p:sp>
      <p:grpSp>
        <p:nvGrpSpPr>
          <p:cNvPr id="5" name="Group 4"/>
          <p:cNvGrpSpPr/>
          <p:nvPr/>
        </p:nvGrpSpPr>
        <p:grpSpPr>
          <a:xfrm>
            <a:off x="116466" y="4504539"/>
            <a:ext cx="6973756" cy="2236837"/>
            <a:chOff x="914400" y="712114"/>
            <a:chExt cx="6934200" cy="2432769"/>
          </a:xfrm>
        </p:grpSpPr>
        <p:sp>
          <p:nvSpPr>
            <p:cNvPr id="6" name="Freeform 5"/>
            <p:cNvSpPr/>
            <p:nvPr/>
          </p:nvSpPr>
          <p:spPr>
            <a:xfrm>
              <a:off x="914400" y="1674911"/>
              <a:ext cx="1419075" cy="688776"/>
            </a:xfrm>
            <a:custGeom>
              <a:avLst/>
              <a:gdLst>
                <a:gd name="connsiteX0" fmla="*/ 0 w 1721941"/>
                <a:gd name="connsiteY0" fmla="*/ 0 h 688776"/>
                <a:gd name="connsiteX1" fmla="*/ 1377553 w 1721941"/>
                <a:gd name="connsiteY1" fmla="*/ 0 h 688776"/>
                <a:gd name="connsiteX2" fmla="*/ 1721941 w 1721941"/>
                <a:gd name="connsiteY2" fmla="*/ 344388 h 688776"/>
                <a:gd name="connsiteX3" fmla="*/ 1377553 w 1721941"/>
                <a:gd name="connsiteY3" fmla="*/ 688776 h 688776"/>
                <a:gd name="connsiteX4" fmla="*/ 0 w 1721941"/>
                <a:gd name="connsiteY4" fmla="*/ 688776 h 688776"/>
                <a:gd name="connsiteX5" fmla="*/ 344388 w 1721941"/>
                <a:gd name="connsiteY5" fmla="*/ 344388 h 688776"/>
                <a:gd name="connsiteX6" fmla="*/ 0 w 1721941"/>
                <a:gd name="connsiteY6" fmla="*/ 0 h 6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941" h="688776">
                  <a:moveTo>
                    <a:pt x="0" y="0"/>
                  </a:moveTo>
                  <a:lnTo>
                    <a:pt x="1377553" y="0"/>
                  </a:lnTo>
                  <a:lnTo>
                    <a:pt x="1721941" y="344388"/>
                  </a:lnTo>
                  <a:lnTo>
                    <a:pt x="1377553" y="688776"/>
                  </a:lnTo>
                  <a:lnTo>
                    <a:pt x="0" y="688776"/>
                  </a:lnTo>
                  <a:lnTo>
                    <a:pt x="344388" y="344388"/>
                  </a:lnTo>
                  <a:lnTo>
                    <a:pt x="0" y="0"/>
                  </a:lnTo>
                  <a:close/>
                </a:path>
              </a:pathLst>
            </a:custGeom>
          </p:spPr>
          <p:style>
            <a:lnRef idx="0">
              <a:schemeClr val="dk1"/>
            </a:lnRef>
            <a:fillRef idx="3">
              <a:schemeClr val="dk1"/>
            </a:fillRef>
            <a:effectRef idx="3">
              <a:schemeClr val="dk1"/>
            </a:effectRef>
            <a:fontRef idx="minor">
              <a:schemeClr val="lt1"/>
            </a:fontRef>
          </p:style>
          <p:txBody>
            <a:bodyPr spcFirstLastPara="0" vert="horz" wrap="square" lIns="428399" tIns="28004" rIns="372392" bIns="28004" numCol="1" spcCol="1270" anchor="ctr" anchorCtr="0">
              <a:noAutofit/>
            </a:bodyPr>
            <a:lstStyle/>
            <a:p>
              <a:pPr algn="ctr" defTabSz="397857">
                <a:lnSpc>
                  <a:spcPct val="90000"/>
                </a:lnSpc>
                <a:spcAft>
                  <a:spcPct val="35000"/>
                </a:spcAft>
              </a:pPr>
              <a:r>
                <a:rPr lang="zh-CN" altLang="en-US" dirty="0" smtClean="0">
                  <a:latin typeface="方正精楷简体" pitchFamily="2" charset="-122"/>
                  <a:ea typeface="汉鼎简楷体" pitchFamily="49" charset="-122"/>
                </a:rPr>
                <a:t>制定</a:t>
              </a:r>
              <a:r>
                <a:rPr lang="en-US" altLang="zh-CN" dirty="0" smtClean="0">
                  <a:latin typeface="方正精楷简体" pitchFamily="2" charset="-122"/>
                  <a:ea typeface="汉鼎简楷体" pitchFamily="49" charset="-122"/>
                </a:rPr>
                <a:t/>
              </a:r>
              <a:br>
                <a:rPr lang="en-US" altLang="zh-CN" dirty="0" smtClean="0">
                  <a:latin typeface="方正精楷简体" pitchFamily="2" charset="-122"/>
                  <a:ea typeface="汉鼎简楷体" pitchFamily="49" charset="-122"/>
                </a:rPr>
              </a:br>
              <a:r>
                <a:rPr lang="zh-CN" altLang="en-US" dirty="0" smtClean="0">
                  <a:latin typeface="方正精楷简体" pitchFamily="2" charset="-122"/>
                  <a:ea typeface="汉鼎简楷体" pitchFamily="49" charset="-122"/>
                </a:rPr>
                <a:t>战略</a:t>
              </a:r>
              <a:endParaRPr lang="en-US" dirty="0">
                <a:latin typeface="方正精楷简体" pitchFamily="2" charset="-122"/>
                <a:ea typeface="汉鼎简楷体" pitchFamily="49" charset="-122"/>
              </a:endParaRPr>
            </a:p>
          </p:txBody>
        </p:sp>
        <p:sp>
          <p:nvSpPr>
            <p:cNvPr id="7" name="Freeform 6"/>
            <p:cNvSpPr/>
            <p:nvPr/>
          </p:nvSpPr>
          <p:spPr>
            <a:xfrm>
              <a:off x="2209800" y="1674911"/>
              <a:ext cx="1444823" cy="688776"/>
            </a:xfrm>
            <a:custGeom>
              <a:avLst/>
              <a:gdLst>
                <a:gd name="connsiteX0" fmla="*/ 0 w 1721941"/>
                <a:gd name="connsiteY0" fmla="*/ 0 h 688776"/>
                <a:gd name="connsiteX1" fmla="*/ 1377553 w 1721941"/>
                <a:gd name="connsiteY1" fmla="*/ 0 h 688776"/>
                <a:gd name="connsiteX2" fmla="*/ 1721941 w 1721941"/>
                <a:gd name="connsiteY2" fmla="*/ 344388 h 688776"/>
                <a:gd name="connsiteX3" fmla="*/ 1377553 w 1721941"/>
                <a:gd name="connsiteY3" fmla="*/ 688776 h 688776"/>
                <a:gd name="connsiteX4" fmla="*/ 0 w 1721941"/>
                <a:gd name="connsiteY4" fmla="*/ 688776 h 688776"/>
                <a:gd name="connsiteX5" fmla="*/ 344388 w 1721941"/>
                <a:gd name="connsiteY5" fmla="*/ 344388 h 688776"/>
                <a:gd name="connsiteX6" fmla="*/ 0 w 1721941"/>
                <a:gd name="connsiteY6" fmla="*/ 0 h 6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941" h="688776">
                  <a:moveTo>
                    <a:pt x="0" y="0"/>
                  </a:moveTo>
                  <a:lnTo>
                    <a:pt x="1377553" y="0"/>
                  </a:lnTo>
                  <a:lnTo>
                    <a:pt x="1721941" y="344388"/>
                  </a:lnTo>
                  <a:lnTo>
                    <a:pt x="1377553" y="688776"/>
                  </a:lnTo>
                  <a:lnTo>
                    <a:pt x="0" y="688776"/>
                  </a:lnTo>
                  <a:lnTo>
                    <a:pt x="344388" y="344388"/>
                  </a:lnTo>
                  <a:lnTo>
                    <a:pt x="0" y="0"/>
                  </a:lnTo>
                  <a:close/>
                </a:path>
              </a:pathLst>
            </a:custGeom>
          </p:spPr>
          <p:style>
            <a:lnRef idx="0">
              <a:schemeClr val="dk1"/>
            </a:lnRef>
            <a:fillRef idx="3">
              <a:schemeClr val="dk1"/>
            </a:fillRef>
            <a:effectRef idx="3">
              <a:schemeClr val="dk1"/>
            </a:effectRef>
            <a:fontRef idx="minor">
              <a:schemeClr val="lt1"/>
            </a:fontRef>
          </p:style>
          <p:txBody>
            <a:bodyPr spcFirstLastPara="0" vert="horz" wrap="square" lIns="428399" tIns="28004" rIns="372392" bIns="28004" numCol="1" spcCol="1270" anchor="ctr" anchorCtr="0">
              <a:noAutofit/>
            </a:bodyPr>
            <a:lstStyle/>
            <a:p>
              <a:pPr algn="ctr" defTabSz="397857">
                <a:lnSpc>
                  <a:spcPct val="90000"/>
                </a:lnSpc>
                <a:spcAft>
                  <a:spcPct val="35000"/>
                </a:spcAft>
              </a:pPr>
              <a:r>
                <a:rPr lang="zh-CN" altLang="en-US" dirty="0" smtClean="0">
                  <a:latin typeface="方正精楷简体" pitchFamily="2" charset="-122"/>
                  <a:ea typeface="汉鼎简楷体" pitchFamily="49" charset="-122"/>
                </a:rPr>
                <a:t>制定</a:t>
              </a:r>
              <a:r>
                <a:rPr lang="en-US" altLang="zh-CN" dirty="0" smtClean="0">
                  <a:latin typeface="方正精楷简体" pitchFamily="2" charset="-122"/>
                  <a:ea typeface="汉鼎简楷体" pitchFamily="49" charset="-122"/>
                </a:rPr>
                <a:t/>
              </a:r>
              <a:br>
                <a:rPr lang="en-US" altLang="zh-CN" dirty="0" smtClean="0">
                  <a:latin typeface="方正精楷简体" pitchFamily="2" charset="-122"/>
                  <a:ea typeface="汉鼎简楷体" pitchFamily="49" charset="-122"/>
                </a:rPr>
              </a:br>
              <a:r>
                <a:rPr lang="zh-CN" altLang="en-US" dirty="0" smtClean="0">
                  <a:latin typeface="方正精楷简体" pitchFamily="2" charset="-122"/>
                  <a:ea typeface="汉鼎简楷体" pitchFamily="49" charset="-122"/>
                </a:rPr>
                <a:t>计划</a:t>
              </a:r>
              <a:endParaRPr lang="en-US" dirty="0">
                <a:latin typeface="方正精楷简体" pitchFamily="2" charset="-122"/>
                <a:ea typeface="汉鼎简楷体" pitchFamily="49" charset="-122"/>
              </a:endParaRPr>
            </a:p>
          </p:txBody>
        </p:sp>
        <p:sp>
          <p:nvSpPr>
            <p:cNvPr id="8" name="Freeform 7"/>
            <p:cNvSpPr/>
            <p:nvPr/>
          </p:nvSpPr>
          <p:spPr>
            <a:xfrm>
              <a:off x="3558629" y="1674911"/>
              <a:ext cx="1318171" cy="688776"/>
            </a:xfrm>
            <a:custGeom>
              <a:avLst/>
              <a:gdLst>
                <a:gd name="connsiteX0" fmla="*/ 0 w 1721941"/>
                <a:gd name="connsiteY0" fmla="*/ 0 h 688776"/>
                <a:gd name="connsiteX1" fmla="*/ 1377553 w 1721941"/>
                <a:gd name="connsiteY1" fmla="*/ 0 h 688776"/>
                <a:gd name="connsiteX2" fmla="*/ 1721941 w 1721941"/>
                <a:gd name="connsiteY2" fmla="*/ 344388 h 688776"/>
                <a:gd name="connsiteX3" fmla="*/ 1377553 w 1721941"/>
                <a:gd name="connsiteY3" fmla="*/ 688776 h 688776"/>
                <a:gd name="connsiteX4" fmla="*/ 0 w 1721941"/>
                <a:gd name="connsiteY4" fmla="*/ 688776 h 688776"/>
                <a:gd name="connsiteX5" fmla="*/ 344388 w 1721941"/>
                <a:gd name="connsiteY5" fmla="*/ 344388 h 688776"/>
                <a:gd name="connsiteX6" fmla="*/ 0 w 1721941"/>
                <a:gd name="connsiteY6" fmla="*/ 0 h 6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941" h="688776">
                  <a:moveTo>
                    <a:pt x="0" y="0"/>
                  </a:moveTo>
                  <a:lnTo>
                    <a:pt x="1377553" y="0"/>
                  </a:lnTo>
                  <a:lnTo>
                    <a:pt x="1721941" y="344388"/>
                  </a:lnTo>
                  <a:lnTo>
                    <a:pt x="1377553" y="688776"/>
                  </a:lnTo>
                  <a:lnTo>
                    <a:pt x="0" y="688776"/>
                  </a:lnTo>
                  <a:lnTo>
                    <a:pt x="344388" y="344388"/>
                  </a:lnTo>
                  <a:lnTo>
                    <a:pt x="0" y="0"/>
                  </a:lnTo>
                  <a:close/>
                </a:path>
              </a:pathLst>
            </a:custGeom>
            <a:solidFill>
              <a:srgbClr val="C00000"/>
            </a:solidFill>
          </p:spPr>
          <p:style>
            <a:lnRef idx="0">
              <a:schemeClr val="dk1"/>
            </a:lnRef>
            <a:fillRef idx="3">
              <a:schemeClr val="dk1"/>
            </a:fillRef>
            <a:effectRef idx="3">
              <a:schemeClr val="dk1"/>
            </a:effectRef>
            <a:fontRef idx="minor">
              <a:schemeClr val="lt1"/>
            </a:fontRef>
          </p:style>
          <p:txBody>
            <a:bodyPr spcFirstLastPara="0" vert="horz" wrap="square" lIns="428399" tIns="28004" rIns="372392" bIns="28004" numCol="1" spcCol="1270" anchor="ctr" anchorCtr="0">
              <a:noAutofit/>
            </a:bodyPr>
            <a:lstStyle/>
            <a:p>
              <a:pPr algn="ctr" defTabSz="397857">
                <a:lnSpc>
                  <a:spcPct val="90000"/>
                </a:lnSpc>
                <a:spcAft>
                  <a:spcPct val="35000"/>
                </a:spcAft>
              </a:pPr>
              <a:r>
                <a:rPr lang="zh-CN" altLang="en-US" dirty="0" smtClean="0">
                  <a:latin typeface="方正精楷简体" pitchFamily="2" charset="-122"/>
                  <a:ea typeface="汉鼎简楷体" pitchFamily="49" charset="-122"/>
                </a:rPr>
                <a:t>开发</a:t>
              </a:r>
              <a:endParaRPr lang="en-US" dirty="0">
                <a:latin typeface="方正精楷简体" pitchFamily="2" charset="-122"/>
                <a:ea typeface="汉鼎简楷体" pitchFamily="49" charset="-122"/>
              </a:endParaRPr>
            </a:p>
          </p:txBody>
        </p:sp>
        <p:sp>
          <p:nvSpPr>
            <p:cNvPr id="9" name="Freeform 8"/>
            <p:cNvSpPr/>
            <p:nvPr/>
          </p:nvSpPr>
          <p:spPr>
            <a:xfrm>
              <a:off x="4724400" y="1674911"/>
              <a:ext cx="1600200" cy="688776"/>
            </a:xfrm>
            <a:custGeom>
              <a:avLst/>
              <a:gdLst>
                <a:gd name="connsiteX0" fmla="*/ 0 w 1721941"/>
                <a:gd name="connsiteY0" fmla="*/ 0 h 688776"/>
                <a:gd name="connsiteX1" fmla="*/ 1377553 w 1721941"/>
                <a:gd name="connsiteY1" fmla="*/ 0 h 688776"/>
                <a:gd name="connsiteX2" fmla="*/ 1721941 w 1721941"/>
                <a:gd name="connsiteY2" fmla="*/ 344388 h 688776"/>
                <a:gd name="connsiteX3" fmla="*/ 1377553 w 1721941"/>
                <a:gd name="connsiteY3" fmla="*/ 688776 h 688776"/>
                <a:gd name="connsiteX4" fmla="*/ 0 w 1721941"/>
                <a:gd name="connsiteY4" fmla="*/ 688776 h 688776"/>
                <a:gd name="connsiteX5" fmla="*/ 344388 w 1721941"/>
                <a:gd name="connsiteY5" fmla="*/ 344388 h 688776"/>
                <a:gd name="connsiteX6" fmla="*/ 0 w 1721941"/>
                <a:gd name="connsiteY6" fmla="*/ 0 h 6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941" h="688776">
                  <a:moveTo>
                    <a:pt x="0" y="0"/>
                  </a:moveTo>
                  <a:lnTo>
                    <a:pt x="1377553" y="0"/>
                  </a:lnTo>
                  <a:lnTo>
                    <a:pt x="1721941" y="344388"/>
                  </a:lnTo>
                  <a:lnTo>
                    <a:pt x="1377553" y="688776"/>
                  </a:lnTo>
                  <a:lnTo>
                    <a:pt x="0" y="688776"/>
                  </a:lnTo>
                  <a:lnTo>
                    <a:pt x="344388" y="344388"/>
                  </a:lnTo>
                  <a:lnTo>
                    <a:pt x="0" y="0"/>
                  </a:lnTo>
                  <a:close/>
                </a:path>
              </a:pathLst>
            </a:custGeom>
          </p:spPr>
          <p:style>
            <a:lnRef idx="0">
              <a:schemeClr val="dk1"/>
            </a:lnRef>
            <a:fillRef idx="3">
              <a:schemeClr val="dk1"/>
            </a:fillRef>
            <a:effectRef idx="3">
              <a:schemeClr val="dk1"/>
            </a:effectRef>
            <a:fontRef idx="minor">
              <a:schemeClr val="lt1"/>
            </a:fontRef>
          </p:style>
          <p:txBody>
            <a:bodyPr spcFirstLastPara="0" vert="horz" wrap="square" lIns="428399" tIns="28004" rIns="372392" bIns="28004" numCol="1" spcCol="1270" anchor="ctr" anchorCtr="0">
              <a:noAutofit/>
            </a:bodyPr>
            <a:lstStyle/>
            <a:p>
              <a:pPr algn="ctr" defTabSz="397857">
                <a:lnSpc>
                  <a:spcPct val="90000"/>
                </a:lnSpc>
                <a:spcAft>
                  <a:spcPct val="35000"/>
                </a:spcAft>
              </a:pPr>
              <a:r>
                <a:rPr lang="zh-CN" altLang="en-US" dirty="0" smtClean="0">
                  <a:latin typeface="方正精楷简体" pitchFamily="2" charset="-122"/>
                  <a:ea typeface="汉鼎简楷体" pitchFamily="49" charset="-122"/>
                </a:rPr>
                <a:t>交付</a:t>
              </a:r>
              <a:r>
                <a:rPr lang="en-US" altLang="zh-CN" sz="1700" dirty="0" smtClean="0">
                  <a:ea typeface="汉鼎简楷体" pitchFamily="49" charset="-122"/>
                </a:rPr>
                <a:t>&amp;</a:t>
              </a:r>
              <a:r>
                <a:rPr lang="en-US" altLang="zh-CN" dirty="0" smtClean="0">
                  <a:ea typeface="汉鼎简楷体" pitchFamily="49" charset="-122"/>
                </a:rPr>
                <a:t/>
              </a:r>
              <a:br>
                <a:rPr lang="en-US" altLang="zh-CN" dirty="0" smtClean="0">
                  <a:ea typeface="汉鼎简楷体" pitchFamily="49" charset="-122"/>
                </a:rPr>
              </a:br>
              <a:r>
                <a:rPr lang="zh-CN" altLang="en-US" dirty="0" smtClean="0">
                  <a:latin typeface="方正精楷简体" pitchFamily="2" charset="-122"/>
                  <a:ea typeface="汉鼎简楷体" pitchFamily="49" charset="-122"/>
                </a:rPr>
                <a:t>部署</a:t>
              </a:r>
              <a:endParaRPr lang="en-US" dirty="0">
                <a:latin typeface="方正精楷简体" pitchFamily="2" charset="-122"/>
                <a:ea typeface="汉鼎简楷体" pitchFamily="49" charset="-122"/>
              </a:endParaRPr>
            </a:p>
          </p:txBody>
        </p:sp>
        <p:sp>
          <p:nvSpPr>
            <p:cNvPr id="10" name="Freeform 9"/>
            <p:cNvSpPr/>
            <p:nvPr/>
          </p:nvSpPr>
          <p:spPr>
            <a:xfrm>
              <a:off x="6172200" y="1674911"/>
              <a:ext cx="1574453" cy="688776"/>
            </a:xfrm>
            <a:custGeom>
              <a:avLst/>
              <a:gdLst>
                <a:gd name="connsiteX0" fmla="*/ 0 w 1721941"/>
                <a:gd name="connsiteY0" fmla="*/ 0 h 688776"/>
                <a:gd name="connsiteX1" fmla="*/ 1377553 w 1721941"/>
                <a:gd name="connsiteY1" fmla="*/ 0 h 688776"/>
                <a:gd name="connsiteX2" fmla="*/ 1721941 w 1721941"/>
                <a:gd name="connsiteY2" fmla="*/ 344388 h 688776"/>
                <a:gd name="connsiteX3" fmla="*/ 1377553 w 1721941"/>
                <a:gd name="connsiteY3" fmla="*/ 688776 h 688776"/>
                <a:gd name="connsiteX4" fmla="*/ 0 w 1721941"/>
                <a:gd name="connsiteY4" fmla="*/ 688776 h 688776"/>
                <a:gd name="connsiteX5" fmla="*/ 344388 w 1721941"/>
                <a:gd name="connsiteY5" fmla="*/ 344388 h 688776"/>
                <a:gd name="connsiteX6" fmla="*/ 0 w 1721941"/>
                <a:gd name="connsiteY6" fmla="*/ 0 h 6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941" h="688776">
                  <a:moveTo>
                    <a:pt x="0" y="0"/>
                  </a:moveTo>
                  <a:lnTo>
                    <a:pt x="1377553" y="0"/>
                  </a:lnTo>
                  <a:lnTo>
                    <a:pt x="1721941" y="344388"/>
                  </a:lnTo>
                  <a:lnTo>
                    <a:pt x="1377553" y="688776"/>
                  </a:lnTo>
                  <a:lnTo>
                    <a:pt x="0" y="688776"/>
                  </a:lnTo>
                  <a:lnTo>
                    <a:pt x="344388" y="344388"/>
                  </a:lnTo>
                  <a:lnTo>
                    <a:pt x="0" y="0"/>
                  </a:lnTo>
                  <a:close/>
                </a:path>
              </a:pathLst>
            </a:custGeom>
            <a:solidFill>
              <a:srgbClr val="7030A0"/>
            </a:solidFill>
          </p:spPr>
          <p:style>
            <a:lnRef idx="0">
              <a:schemeClr val="dk1"/>
            </a:lnRef>
            <a:fillRef idx="3">
              <a:schemeClr val="dk1"/>
            </a:fillRef>
            <a:effectRef idx="3">
              <a:schemeClr val="dk1"/>
            </a:effectRef>
            <a:fontRef idx="minor">
              <a:schemeClr val="lt1"/>
            </a:fontRef>
          </p:style>
          <p:txBody>
            <a:bodyPr spcFirstLastPara="0" vert="horz" wrap="square" lIns="428399" tIns="28004" rIns="372392" bIns="28004" numCol="1" spcCol="1270" anchor="ctr" anchorCtr="0">
              <a:noAutofit/>
            </a:bodyPr>
            <a:lstStyle/>
            <a:p>
              <a:pPr algn="ctr" defTabSz="397857">
                <a:lnSpc>
                  <a:spcPct val="90000"/>
                </a:lnSpc>
                <a:spcAft>
                  <a:spcPct val="35000"/>
                </a:spcAft>
              </a:pPr>
              <a:r>
                <a:rPr lang="zh-CN" altLang="en-US" dirty="0" smtClean="0">
                  <a:latin typeface="方正精楷简体" pitchFamily="2" charset="-122"/>
                  <a:ea typeface="汉鼎简楷体" pitchFamily="49" charset="-122"/>
                </a:rPr>
                <a:t>维护</a:t>
              </a:r>
              <a:r>
                <a:rPr lang="en-US" altLang="zh-CN" sz="1700" dirty="0" smtClean="0">
                  <a:latin typeface="+mj-lt"/>
                  <a:ea typeface="汉鼎简楷体" pitchFamily="49" charset="-122"/>
                </a:rPr>
                <a:t>&amp;</a:t>
              </a:r>
              <a:r>
                <a:rPr lang="en-US" altLang="zh-CN" dirty="0" smtClean="0">
                  <a:latin typeface="+mj-lt"/>
                  <a:ea typeface="汉鼎简楷体" pitchFamily="49" charset="-122"/>
                </a:rPr>
                <a:t/>
              </a:r>
              <a:br>
                <a:rPr lang="en-US" altLang="zh-CN" dirty="0" smtClean="0">
                  <a:latin typeface="+mj-lt"/>
                  <a:ea typeface="汉鼎简楷体" pitchFamily="49" charset="-122"/>
                </a:rPr>
              </a:br>
              <a:r>
                <a:rPr lang="zh-CN" altLang="en-US" dirty="0" smtClean="0">
                  <a:latin typeface="方正精楷简体" pitchFamily="2" charset="-122"/>
                  <a:ea typeface="汉鼎简楷体" pitchFamily="49" charset="-122"/>
                </a:rPr>
                <a:t>演化</a:t>
              </a:r>
              <a:endParaRPr lang="en-US" dirty="0">
                <a:latin typeface="方正精楷简体" pitchFamily="2" charset="-122"/>
                <a:ea typeface="汉鼎简楷体" pitchFamily="49" charset="-122"/>
              </a:endParaRPr>
            </a:p>
          </p:txBody>
        </p:sp>
        <p:sp>
          <p:nvSpPr>
            <p:cNvPr id="11" name="Isosceles Triangle 10"/>
            <p:cNvSpPr/>
            <p:nvPr/>
          </p:nvSpPr>
          <p:spPr>
            <a:xfrm rot="10800000">
              <a:off x="3962400" y="1143000"/>
              <a:ext cx="457200" cy="457200"/>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方正精楷简体" pitchFamily="2" charset="-122"/>
                <a:ea typeface="汉鼎简楷体" pitchFamily="49" charset="-122"/>
              </a:endParaRPr>
            </a:p>
          </p:txBody>
        </p:sp>
        <p:sp>
          <p:nvSpPr>
            <p:cNvPr id="12" name="Isosceles Triangle 11"/>
            <p:cNvSpPr/>
            <p:nvPr/>
          </p:nvSpPr>
          <p:spPr>
            <a:xfrm rot="10800000">
              <a:off x="6858000" y="1143000"/>
              <a:ext cx="457200" cy="457200"/>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方正精楷简体" pitchFamily="2" charset="-122"/>
                <a:ea typeface="汉鼎简楷体" pitchFamily="49" charset="-122"/>
              </a:endParaRPr>
            </a:p>
          </p:txBody>
        </p:sp>
        <p:sp>
          <p:nvSpPr>
            <p:cNvPr id="13" name="TextBox 12"/>
            <p:cNvSpPr txBox="1"/>
            <p:nvPr/>
          </p:nvSpPr>
          <p:spPr>
            <a:xfrm>
              <a:off x="3581400" y="712114"/>
              <a:ext cx="1371599" cy="401683"/>
            </a:xfrm>
            <a:prstGeom prst="rect">
              <a:avLst/>
            </a:prstGeom>
            <a:noFill/>
          </p:spPr>
          <p:txBody>
            <a:bodyPr wrap="square" rtlCol="0">
              <a:spAutoFit/>
            </a:bodyPr>
            <a:lstStyle/>
            <a:p>
              <a:r>
                <a:rPr lang="zh-CN" altLang="en-US" dirty="0" smtClean="0">
                  <a:latin typeface="黑体" pitchFamily="49" charset="-122"/>
                  <a:ea typeface="黑体" pitchFamily="49" charset="-122"/>
                </a:rPr>
                <a:t>开发项目</a:t>
              </a:r>
              <a:endParaRPr lang="en-US" dirty="0">
                <a:latin typeface="黑体" pitchFamily="49" charset="-122"/>
                <a:ea typeface="黑体" pitchFamily="49" charset="-122"/>
              </a:endParaRPr>
            </a:p>
          </p:txBody>
        </p:sp>
        <p:sp>
          <p:nvSpPr>
            <p:cNvPr id="14" name="TextBox 13"/>
            <p:cNvSpPr txBox="1"/>
            <p:nvPr/>
          </p:nvSpPr>
          <p:spPr>
            <a:xfrm>
              <a:off x="6477001" y="712114"/>
              <a:ext cx="1371599" cy="401683"/>
            </a:xfrm>
            <a:prstGeom prst="rect">
              <a:avLst/>
            </a:prstGeom>
            <a:noFill/>
          </p:spPr>
          <p:txBody>
            <a:bodyPr wrap="square" rtlCol="0">
              <a:spAutoFit/>
            </a:bodyPr>
            <a:lstStyle/>
            <a:p>
              <a:r>
                <a:rPr lang="zh-CN" altLang="en-US" dirty="0" smtClean="0">
                  <a:latin typeface="黑体" pitchFamily="49" charset="-122"/>
                  <a:ea typeface="黑体" pitchFamily="49" charset="-122"/>
                </a:rPr>
                <a:t>服务项目</a:t>
              </a:r>
              <a:endParaRPr lang="en-US" dirty="0">
                <a:latin typeface="黑体" pitchFamily="49" charset="-122"/>
                <a:ea typeface="黑体" pitchFamily="49" charset="-122"/>
              </a:endParaRPr>
            </a:p>
          </p:txBody>
        </p:sp>
        <p:sp>
          <p:nvSpPr>
            <p:cNvPr id="15" name="Right Brace 14"/>
            <p:cNvSpPr/>
            <p:nvPr/>
          </p:nvSpPr>
          <p:spPr>
            <a:xfrm rot="5400000">
              <a:off x="4114800" y="-838200"/>
              <a:ext cx="381000" cy="6781800"/>
            </a:xfrm>
            <a:prstGeom prst="rightBrace">
              <a:avLst/>
            </a:prstGeom>
            <a:ln w="38100">
              <a:solidFill>
                <a:srgbClr val="2A0EF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dirty="0">
                <a:latin typeface="方正精楷简体" pitchFamily="2" charset="-122"/>
                <a:ea typeface="汉鼎简楷体" pitchFamily="49" charset="-122"/>
              </a:endParaRPr>
            </a:p>
          </p:txBody>
        </p:sp>
        <p:sp>
          <p:nvSpPr>
            <p:cNvPr id="16" name="TextBox 15"/>
            <p:cNvSpPr txBox="1"/>
            <p:nvPr/>
          </p:nvSpPr>
          <p:spPr>
            <a:xfrm>
              <a:off x="3657600" y="2743200"/>
              <a:ext cx="1371599" cy="401683"/>
            </a:xfrm>
            <a:prstGeom prst="rect">
              <a:avLst/>
            </a:prstGeom>
            <a:noFill/>
          </p:spPr>
          <p:txBody>
            <a:bodyPr wrap="square" rtlCol="0">
              <a:spAutoFit/>
            </a:bodyPr>
            <a:lstStyle/>
            <a:p>
              <a:r>
                <a:rPr lang="zh-CN" altLang="en-US" dirty="0" smtClean="0">
                  <a:latin typeface="黑体" pitchFamily="49" charset="-122"/>
                  <a:ea typeface="黑体" pitchFamily="49" charset="-122"/>
                </a:rPr>
                <a:t>产品管理</a:t>
              </a:r>
              <a:endParaRPr lang="en-US" altLang="zh-CN" dirty="0" smtClean="0">
                <a:latin typeface="黑体" pitchFamily="49" charset="-122"/>
                <a:ea typeface="黑体" pitchFamily="49" charset="-122"/>
              </a:endParaRPr>
            </a:p>
          </p:txBody>
        </p:sp>
      </p:grpSp>
      <p:sp>
        <p:nvSpPr>
          <p:cNvPr id="17" name="Rectangle 16"/>
          <p:cNvSpPr/>
          <p:nvPr/>
        </p:nvSpPr>
        <p:spPr>
          <a:xfrm>
            <a:off x="1130582" y="2780931"/>
            <a:ext cx="7566841" cy="1152129"/>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软件项目的既定目标及其实现过程都应一致于软件产品的总目标。</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四理念</a:t>
            </a:r>
            <a:r>
              <a:rPr lang="en-US" altLang="zh-CN" dirty="0" smtClean="0"/>
              <a:t>—</a:t>
            </a:r>
            <a:r>
              <a:rPr lang="zh-CN" altLang="en-US" dirty="0" smtClean="0"/>
              <a:t>过程驱动管理</a:t>
            </a:r>
            <a:endParaRPr lang="zh-CN" altLang="en-US" dirty="0"/>
          </a:p>
        </p:txBody>
      </p:sp>
      <p:sp>
        <p:nvSpPr>
          <p:cNvPr id="3" name="Content Placeholder 2"/>
          <p:cNvSpPr>
            <a:spLocks noGrp="1"/>
          </p:cNvSpPr>
          <p:nvPr>
            <p:ph idx="1"/>
          </p:nvPr>
        </p:nvSpPr>
        <p:spPr>
          <a:xfrm>
            <a:off x="613964" y="4797153"/>
            <a:ext cx="8667750" cy="1440160"/>
          </a:xfrm>
        </p:spPr>
        <p:txBody>
          <a:bodyPr/>
          <a:lstStyle/>
          <a:p>
            <a:r>
              <a:rPr lang="en-US" altLang="zh-CN" sz="2900" dirty="0" smtClean="0"/>
              <a:t>CMM</a:t>
            </a:r>
            <a:r>
              <a:rPr lang="zh-CN" altLang="en-US" sz="2900" dirty="0" smtClean="0"/>
              <a:t>重视过程规划，视之为项目管理的基石。</a:t>
            </a:r>
            <a:endParaRPr lang="en-US" altLang="zh-CN" sz="2900" dirty="0" smtClean="0"/>
          </a:p>
          <a:p>
            <a:r>
              <a:rPr lang="zh-CN" altLang="en-US" sz="2900" dirty="0" smtClean="0"/>
              <a:t>注意：</a:t>
            </a:r>
            <a:r>
              <a:rPr lang="en-US" altLang="zh-CN" sz="2900" dirty="0" smtClean="0"/>
              <a:t>CMM</a:t>
            </a:r>
            <a:r>
              <a:rPr lang="zh-CN" altLang="en-US" sz="2900" dirty="0" smtClean="0"/>
              <a:t>允许项目计划的适时调整！</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90</a:t>
            </a:fld>
            <a:endParaRPr lang="zh-CN" altLang="en-US" dirty="0"/>
          </a:p>
        </p:txBody>
      </p:sp>
      <p:sp>
        <p:nvSpPr>
          <p:cNvPr id="5" name="Rectangle 4"/>
          <p:cNvSpPr/>
          <p:nvPr/>
        </p:nvSpPr>
        <p:spPr>
          <a:xfrm>
            <a:off x="506513" y="2060848"/>
            <a:ext cx="8814979" cy="1296144"/>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规划项目的实施过程，并基于过程计划，规划项目的人力、成本、时间、质量和风险等的管理。</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四理念</a:t>
            </a:r>
            <a:r>
              <a:rPr lang="en-US" altLang="zh-CN" dirty="0" smtClean="0"/>
              <a:t>—</a:t>
            </a:r>
            <a:r>
              <a:rPr lang="zh-CN" altLang="en-US" dirty="0" smtClean="0"/>
              <a:t>持续过程改进</a:t>
            </a:r>
            <a:endParaRPr lang="zh-CN" altLang="en-US" dirty="0"/>
          </a:p>
        </p:txBody>
      </p:sp>
      <p:sp>
        <p:nvSpPr>
          <p:cNvPr id="3" name="Content Placeholder 2"/>
          <p:cNvSpPr>
            <a:spLocks noGrp="1"/>
          </p:cNvSpPr>
          <p:nvPr>
            <p:ph idx="1"/>
          </p:nvPr>
        </p:nvSpPr>
        <p:spPr>
          <a:xfrm>
            <a:off x="613964" y="4149081"/>
            <a:ext cx="8667750" cy="2088232"/>
          </a:xfrm>
        </p:spPr>
        <p:txBody>
          <a:bodyPr/>
          <a:lstStyle/>
          <a:p>
            <a:r>
              <a:rPr lang="zh-CN" altLang="en-US" dirty="0" smtClean="0"/>
              <a:t>回顾“持续过程改进”法则</a:t>
            </a:r>
            <a:endParaRPr lang="en-US" altLang="zh-CN" dirty="0" smtClean="0"/>
          </a:p>
          <a:p>
            <a:pPr lvl="0">
              <a:defRPr/>
            </a:pPr>
            <a:r>
              <a:rPr lang="zh-CN" altLang="en-US" dirty="0" smtClean="0"/>
              <a:t>注意两要点：</a:t>
            </a:r>
            <a:endParaRPr lang="en-US" altLang="zh-CN" dirty="0" smtClean="0"/>
          </a:p>
          <a:p>
            <a:pPr lvl="1">
              <a:defRPr/>
            </a:pPr>
            <a:r>
              <a:rPr lang="zh-CN" altLang="en-US" dirty="0" smtClean="0"/>
              <a:t>步幅不要过大</a:t>
            </a:r>
            <a:endParaRPr lang="en-US" altLang="zh-CN" dirty="0" smtClean="0"/>
          </a:p>
          <a:p>
            <a:pPr lvl="1">
              <a:defRPr/>
            </a:pPr>
            <a:r>
              <a:rPr lang="zh-CN" altLang="en-US" dirty="0" smtClean="0"/>
              <a:t>步频不要过快</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91</a:t>
            </a:fld>
            <a:endParaRPr lang="zh-CN" altLang="en-US" dirty="0"/>
          </a:p>
        </p:txBody>
      </p:sp>
      <p:sp>
        <p:nvSpPr>
          <p:cNvPr id="5" name="Rectangle 4"/>
          <p:cNvSpPr/>
          <p:nvPr/>
        </p:nvSpPr>
        <p:spPr>
          <a:xfrm>
            <a:off x="506513" y="1700809"/>
            <a:ext cx="8814979" cy="1296144"/>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900" dirty="0" smtClean="0">
                <a:solidFill>
                  <a:srgbClr val="C00000"/>
                </a:solidFill>
                <a:ea typeface="文鼎CS长美黑" pitchFamily="49" charset="-122"/>
              </a:rPr>
              <a:t>      持续地改进软件过程，并由此逐步提升项目生产率和产品质量。</a:t>
            </a:r>
            <a:endParaRPr lang="zh-CN" altLang="en-US" sz="2900" dirty="0">
              <a:solidFill>
                <a:srgbClr val="C00000"/>
              </a:solidFill>
              <a:ea typeface="文鼎CS长美黑" pitchFamily="49" charset="-122"/>
            </a:endParaRPr>
          </a:p>
        </p:txBody>
      </p:sp>
      <p:pic>
        <p:nvPicPr>
          <p:cNvPr id="7" name="Picture 1" descr="E:\SECBOK\Content\Figures\ToonGoat.png"/>
          <p:cNvPicPr>
            <a:picLocks noChangeAspect="1" noChangeArrowheads="1"/>
          </p:cNvPicPr>
          <p:nvPr/>
        </p:nvPicPr>
        <p:blipFill>
          <a:blip r:embed="rId2" cstate="print"/>
          <a:srcRect/>
          <a:stretch>
            <a:fillRect/>
          </a:stretch>
        </p:blipFill>
        <p:spPr bwMode="auto">
          <a:xfrm>
            <a:off x="7739082" y="4286256"/>
            <a:ext cx="1979712" cy="2150930"/>
          </a:xfrm>
          <a:prstGeom prst="rect">
            <a:avLst/>
          </a:prstGeom>
          <a:noFill/>
        </p:spPr>
      </p:pic>
    </p:spTree>
  </p:cSld>
  <p:clrMapOvr>
    <a:masterClrMapping/>
  </p:clrMapOvr>
  <p:transition spd="slow">
    <p:blinds/>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四理念</a:t>
            </a:r>
            <a:r>
              <a:rPr lang="en-US" altLang="zh-CN" dirty="0" smtClean="0"/>
              <a:t>—</a:t>
            </a:r>
            <a:r>
              <a:rPr lang="zh-CN" altLang="en-US" dirty="0" smtClean="0"/>
              <a:t>按计划行事</a:t>
            </a:r>
            <a:endParaRPr lang="zh-CN" altLang="en-US" dirty="0"/>
          </a:p>
        </p:txBody>
      </p:sp>
      <p:sp>
        <p:nvSpPr>
          <p:cNvPr id="3" name="Content Placeholder 2"/>
          <p:cNvSpPr>
            <a:spLocks noGrp="1"/>
          </p:cNvSpPr>
          <p:nvPr>
            <p:ph idx="1"/>
          </p:nvPr>
        </p:nvSpPr>
        <p:spPr>
          <a:xfrm>
            <a:off x="613964" y="3356994"/>
            <a:ext cx="8667750" cy="3024335"/>
          </a:xfrm>
        </p:spPr>
        <p:txBody>
          <a:bodyPr/>
          <a:lstStyle/>
          <a:p>
            <a:r>
              <a:rPr lang="en-US" altLang="zh-CN" sz="2900" dirty="0" smtClean="0"/>
              <a:t>CMM</a:t>
            </a:r>
            <a:r>
              <a:rPr lang="zh-CN" altLang="en-US" sz="2900" dirty="0" smtClean="0"/>
              <a:t>重视过程规划和控制。</a:t>
            </a:r>
            <a:endParaRPr lang="en-US" altLang="zh-CN" sz="2900" dirty="0" smtClean="0"/>
          </a:p>
          <a:p>
            <a:pPr lvl="1"/>
            <a:r>
              <a:rPr lang="zh-CN" altLang="en-US" sz="2900" dirty="0" smtClean="0"/>
              <a:t>要求制定详细的过程计划</a:t>
            </a:r>
            <a:endParaRPr lang="en-US" altLang="zh-CN" sz="2900" dirty="0" smtClean="0"/>
          </a:p>
          <a:p>
            <a:pPr lvl="1"/>
            <a:r>
              <a:rPr lang="zh-CN" altLang="en-US" sz="2900" dirty="0" smtClean="0"/>
              <a:t>要求制定多种多样的过程计划</a:t>
            </a:r>
            <a:endParaRPr lang="en-US" altLang="zh-CN" sz="2900" dirty="0" smtClean="0"/>
          </a:p>
          <a:p>
            <a:pPr lvl="1"/>
            <a:r>
              <a:rPr lang="zh-CN" altLang="en-US" sz="2900" dirty="0" smtClean="0"/>
              <a:t>要求项目有专门的文档编制预算</a:t>
            </a:r>
            <a:endParaRPr lang="en-US" altLang="zh-CN" sz="2900" dirty="0" smtClean="0"/>
          </a:p>
          <a:p>
            <a:pPr lvl="1"/>
            <a:r>
              <a:rPr lang="zh-CN" altLang="en-US" sz="2900" dirty="0" smtClean="0"/>
              <a:t>要求项目团队严格执行过程计划，及时发现和消除过程偏差</a:t>
            </a:r>
            <a:endParaRPr lang="zh-CN" altLang="en-US" sz="2900"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92</a:t>
            </a:fld>
            <a:endParaRPr lang="zh-CN" altLang="en-US" dirty="0"/>
          </a:p>
        </p:txBody>
      </p:sp>
      <p:sp>
        <p:nvSpPr>
          <p:cNvPr id="5" name="Rectangle 4"/>
          <p:cNvSpPr/>
          <p:nvPr/>
        </p:nvSpPr>
        <p:spPr>
          <a:xfrm>
            <a:off x="506513" y="1700808"/>
            <a:ext cx="8814979" cy="936104"/>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严格执行项目计划，及时发现和消除过程偏差。</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四理念</a:t>
            </a:r>
            <a:r>
              <a:rPr lang="en-US" altLang="zh-CN" dirty="0" smtClean="0"/>
              <a:t>—</a:t>
            </a:r>
            <a:r>
              <a:rPr lang="zh-CN" altLang="en-US" dirty="0" smtClean="0"/>
              <a:t>过程规范化</a:t>
            </a:r>
            <a:endParaRPr lang="zh-CN" altLang="en-US" dirty="0"/>
          </a:p>
        </p:txBody>
      </p:sp>
      <p:sp>
        <p:nvSpPr>
          <p:cNvPr id="3" name="Content Placeholder 2"/>
          <p:cNvSpPr>
            <a:spLocks noGrp="1"/>
          </p:cNvSpPr>
          <p:nvPr>
            <p:ph idx="1"/>
          </p:nvPr>
        </p:nvSpPr>
        <p:spPr>
          <a:xfrm>
            <a:off x="613964" y="4365106"/>
            <a:ext cx="8667750" cy="1872208"/>
          </a:xfrm>
        </p:spPr>
        <p:txBody>
          <a:bodyPr/>
          <a:lstStyle/>
          <a:p>
            <a:r>
              <a:rPr lang="en-US" altLang="zh-CN" dirty="0" smtClean="0"/>
              <a:t>CMM</a:t>
            </a:r>
            <a:r>
              <a:rPr lang="zh-CN" altLang="en-US" dirty="0" smtClean="0"/>
              <a:t>强烈要求将过程计划</a:t>
            </a:r>
            <a:r>
              <a:rPr lang="zh-CN" altLang="en-US" dirty="0" smtClean="0">
                <a:solidFill>
                  <a:srgbClr val="FF0000"/>
                </a:solidFill>
              </a:rPr>
              <a:t>文档化</a:t>
            </a:r>
            <a:r>
              <a:rPr lang="zh-CN" altLang="en-US" dirty="0" smtClean="0"/>
              <a:t>。</a:t>
            </a:r>
            <a:endParaRPr lang="en-US" altLang="zh-CN" dirty="0" smtClean="0"/>
          </a:p>
          <a:p>
            <a:pPr lvl="1"/>
            <a:r>
              <a:rPr lang="zh-CN" altLang="en-US" dirty="0" smtClean="0"/>
              <a:t>保证过程具有“稳定的效能”</a:t>
            </a:r>
            <a:endParaRPr lang="en-US" altLang="zh-CN" dirty="0" smtClean="0"/>
          </a:p>
          <a:p>
            <a:pPr lvl="1"/>
            <a:r>
              <a:rPr lang="zh-CN" altLang="en-US" dirty="0" smtClean="0"/>
              <a:t>保证过程知识的有效传承</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93</a:t>
            </a:fld>
            <a:endParaRPr lang="zh-CN" altLang="en-US" dirty="0"/>
          </a:p>
        </p:txBody>
      </p:sp>
      <p:sp>
        <p:nvSpPr>
          <p:cNvPr id="5" name="Rectangle 4"/>
          <p:cNvSpPr/>
          <p:nvPr/>
        </p:nvSpPr>
        <p:spPr>
          <a:xfrm>
            <a:off x="506513" y="1988840"/>
            <a:ext cx="8814979" cy="1008112"/>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pPr algn="ctr"/>
            <a:r>
              <a:rPr lang="zh-CN" altLang="en-US" sz="2900" dirty="0" smtClean="0">
                <a:solidFill>
                  <a:srgbClr val="C00000"/>
                </a:solidFill>
                <a:ea typeface="文鼎CS长美黑" pitchFamily="49" charset="-122"/>
              </a:rPr>
              <a:t>遵从过程实施规范，及时存档过程数据。</a:t>
            </a:r>
            <a:endParaRPr lang="zh-CN" altLang="en-US" sz="2900" dirty="0">
              <a:solidFill>
                <a:srgbClr val="C00000"/>
              </a:solidFill>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效益与局限性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94</a:t>
            </a:fld>
            <a:endParaRPr lang="zh-CN" altLang="en-US" dirty="0"/>
          </a:p>
        </p:txBody>
      </p:sp>
      <p:pic>
        <p:nvPicPr>
          <p:cNvPr id="13313" name="Picture 1"/>
          <p:cNvPicPr>
            <a:picLocks noChangeAspect="1" noChangeArrowheads="1"/>
          </p:cNvPicPr>
          <p:nvPr/>
        </p:nvPicPr>
        <p:blipFill>
          <a:blip r:embed="rId2" cstate="print"/>
          <a:srcRect/>
          <a:stretch>
            <a:fillRect/>
          </a:stretch>
        </p:blipFill>
        <p:spPr bwMode="auto">
          <a:xfrm>
            <a:off x="608806" y="2118724"/>
            <a:ext cx="8688388" cy="3038475"/>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效益与局限性</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95</a:t>
            </a:fld>
            <a:endParaRPr lang="zh-CN" altLang="en-US" dirty="0"/>
          </a:p>
        </p:txBody>
      </p:sp>
      <p:pic>
        <p:nvPicPr>
          <p:cNvPr id="5" name="Picture 1"/>
          <p:cNvPicPr>
            <a:picLocks noChangeAspect="1" noChangeArrowheads="1"/>
          </p:cNvPicPr>
          <p:nvPr/>
        </p:nvPicPr>
        <p:blipFill>
          <a:blip r:embed="rId2" cstate="print"/>
          <a:srcRect/>
          <a:stretch>
            <a:fillRect/>
          </a:stretch>
        </p:blipFill>
        <p:spPr bwMode="auto">
          <a:xfrm>
            <a:off x="933478" y="2176475"/>
            <a:ext cx="8020050" cy="3038475"/>
          </a:xfrm>
          <a:prstGeom prst="rect">
            <a:avLst/>
          </a:prstGeom>
          <a:noFill/>
          <a:ln w="9525">
            <a:noFill/>
            <a:miter lim="800000"/>
            <a:headEnd/>
            <a:tailEnd/>
          </a:ln>
        </p:spPr>
      </p:pic>
    </p:spTree>
  </p:cSld>
  <p:clrMapOvr>
    <a:masterClrMapping/>
  </p:clrMapOvr>
  <p:transition spd="slow">
    <p:blinds/>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CMM</a:t>
            </a:r>
            <a:r>
              <a:rPr lang="zh-CN" altLang="en-US" dirty="0" smtClean="0"/>
              <a:t>效益与局限性</a:t>
            </a:r>
            <a:endParaRPr lang="zh-CN" altLang="en-US" dirty="0"/>
          </a:p>
        </p:txBody>
      </p:sp>
      <p:sp>
        <p:nvSpPr>
          <p:cNvPr id="3" name="Content Placeholder 2"/>
          <p:cNvSpPr>
            <a:spLocks noGrp="1"/>
          </p:cNvSpPr>
          <p:nvPr>
            <p:ph idx="1"/>
          </p:nvPr>
        </p:nvSpPr>
        <p:spPr>
          <a:xfrm>
            <a:off x="613964" y="4221090"/>
            <a:ext cx="8667750" cy="2016224"/>
          </a:xfrm>
        </p:spPr>
        <p:txBody>
          <a:bodyPr/>
          <a:lstStyle/>
          <a:p>
            <a:r>
              <a:rPr lang="zh-CN" altLang="en-US" dirty="0" smtClean="0"/>
              <a:t>缺乏敏捷性</a:t>
            </a:r>
            <a:endParaRPr lang="en-US" altLang="zh-CN" dirty="0" smtClean="0"/>
          </a:p>
          <a:p>
            <a:r>
              <a:rPr lang="zh-CN" altLang="en-US" dirty="0" smtClean="0"/>
              <a:t>文档成本过高</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96</a:t>
            </a:fld>
            <a:endParaRPr lang="zh-CN" altLang="en-US" dirty="0"/>
          </a:p>
        </p:txBody>
      </p:sp>
      <p:sp>
        <p:nvSpPr>
          <p:cNvPr id="5" name="Oval 4"/>
          <p:cNvSpPr/>
          <p:nvPr/>
        </p:nvSpPr>
        <p:spPr>
          <a:xfrm>
            <a:off x="662527" y="1772816"/>
            <a:ext cx="8346927" cy="1728192"/>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95665" tIns="47832" rIns="95665" bIns="47832" rtlCol="0" anchor="ctr"/>
          <a:lstStyle/>
          <a:p>
            <a:pPr algn="ctr"/>
            <a:r>
              <a:rPr lang="zh-CN" altLang="en-US" sz="3300" dirty="0" smtClean="0">
                <a:ea typeface="文鼎CS长美黑" pitchFamily="49" charset="-122"/>
              </a:rPr>
              <a:t>既然</a:t>
            </a:r>
            <a:r>
              <a:rPr lang="en-US" altLang="zh-CN" sz="3300" dirty="0" smtClean="0">
                <a:ea typeface="文鼎CS长美黑" pitchFamily="49" charset="-122"/>
              </a:rPr>
              <a:t>CMM</a:t>
            </a:r>
            <a:r>
              <a:rPr lang="zh-CN" altLang="en-US" sz="3300" dirty="0" smtClean="0">
                <a:ea typeface="文鼎CS长美黑" pitchFamily="49" charset="-122"/>
              </a:rPr>
              <a:t>如此优秀，</a:t>
            </a:r>
            <a:r>
              <a:rPr lang="en-US" altLang="zh-CN" sz="3300" dirty="0" smtClean="0">
                <a:ea typeface="文鼎CS长美黑" pitchFamily="49" charset="-122"/>
              </a:rPr>
              <a:t/>
            </a:r>
            <a:br>
              <a:rPr lang="en-US" altLang="zh-CN" sz="3300" dirty="0" smtClean="0">
                <a:ea typeface="文鼎CS长美黑" pitchFamily="49" charset="-122"/>
              </a:rPr>
            </a:br>
            <a:r>
              <a:rPr lang="zh-CN" altLang="en-US" sz="3300" dirty="0" smtClean="0">
                <a:ea typeface="文鼎CS长美黑" pitchFamily="49" charset="-122"/>
              </a:rPr>
              <a:t>为什么实践者不推广使用它？</a:t>
            </a:r>
            <a:endParaRPr lang="zh-CN" altLang="en-US" sz="3300" dirty="0">
              <a:ea typeface="文鼎CS长美黑" pitchFamily="49" charset="-122"/>
            </a:endParaRPr>
          </a:p>
        </p:txBody>
      </p:sp>
    </p:spTree>
  </p:cSld>
  <p:clrMapOvr>
    <a:masterClrMapping/>
  </p:clrMapOvr>
  <p:transition spd="slow">
    <p:blinds/>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提纲</a:t>
            </a:r>
            <a:endParaRPr lang="zh-CN" altLang="en-US" dirty="0"/>
          </a:p>
        </p:txBody>
      </p:sp>
      <p:sp>
        <p:nvSpPr>
          <p:cNvPr id="3" name="Content Placeholder 2"/>
          <p:cNvSpPr>
            <a:spLocks noGrp="1"/>
          </p:cNvSpPr>
          <p:nvPr>
            <p:ph idx="1"/>
          </p:nvPr>
        </p:nvSpPr>
        <p:spPr>
          <a:xfrm>
            <a:off x="613964" y="1000108"/>
            <a:ext cx="8667750" cy="5453233"/>
          </a:xfrm>
        </p:spPr>
        <p:txBody>
          <a:bodyPr anchor="ctr"/>
          <a:lstStyle/>
          <a:p>
            <a:r>
              <a:rPr lang="zh-CN" altLang="en-US" sz="2800" dirty="0" smtClean="0"/>
              <a:t>项目管理概述</a:t>
            </a:r>
            <a:endParaRPr lang="en-US" altLang="zh-CN" sz="2800" dirty="0" smtClean="0"/>
          </a:p>
          <a:p>
            <a:pPr lvl="1"/>
            <a:r>
              <a:rPr lang="zh-CN" altLang="en-US" sz="2600" dirty="0" smtClean="0"/>
              <a:t>概念、法则、敏捷项目管理、管理者</a:t>
            </a:r>
            <a:endParaRPr lang="en-US" altLang="zh-CN" sz="2600" dirty="0" smtClean="0"/>
          </a:p>
          <a:p>
            <a:r>
              <a:rPr lang="zh-CN" altLang="en-US" sz="2800" dirty="0" smtClean="0"/>
              <a:t>软件度量、规划与估算</a:t>
            </a:r>
            <a:endParaRPr lang="en-US" altLang="zh-CN" sz="2800" dirty="0" smtClean="0"/>
          </a:p>
          <a:p>
            <a:pPr lvl="1"/>
            <a:r>
              <a:rPr lang="zh-CN" altLang="en-US" sz="2600" dirty="0" smtClean="0"/>
              <a:t>概念、法则、最佳实践</a:t>
            </a:r>
            <a:endParaRPr lang="en-US" altLang="zh-CN" sz="2600" dirty="0" smtClean="0"/>
          </a:p>
          <a:p>
            <a:r>
              <a:rPr lang="zh-CN" altLang="en-US" sz="2800" dirty="0" smtClean="0"/>
              <a:t>过</a:t>
            </a:r>
            <a:r>
              <a:rPr lang="zh-CN" altLang="en-US" sz="2800" dirty="0" smtClean="0"/>
              <a:t>程管理简介</a:t>
            </a:r>
            <a:endParaRPr lang="en-US" altLang="zh-CN" sz="2800" dirty="0" smtClean="0"/>
          </a:p>
          <a:p>
            <a:pPr lvl="1"/>
            <a:r>
              <a:rPr lang="en-US" altLang="zh-CN" sz="2600" dirty="0" smtClean="0"/>
              <a:t>CMM</a:t>
            </a:r>
            <a:endParaRPr lang="en-US" altLang="zh-CN" sz="2600" dirty="0" smtClean="0"/>
          </a:p>
          <a:p>
            <a:r>
              <a:rPr lang="zh-CN" altLang="en-US" sz="2800" dirty="0" smtClean="0"/>
              <a:t>个体和团体管理简介</a:t>
            </a:r>
            <a:endParaRPr lang="en-US" altLang="zh-CN" sz="2800" dirty="0" smtClean="0"/>
          </a:p>
          <a:p>
            <a:pPr lvl="1"/>
            <a:r>
              <a:rPr lang="en-US" altLang="zh-CN" sz="2600" dirty="0" smtClean="0"/>
              <a:t>PSP</a:t>
            </a:r>
            <a:r>
              <a:rPr lang="zh-CN" altLang="en-US" sz="2600" dirty="0" smtClean="0"/>
              <a:t>、</a:t>
            </a:r>
            <a:r>
              <a:rPr lang="en-US" altLang="zh-CN" sz="2600" dirty="0" smtClean="0"/>
              <a:t>TSP</a:t>
            </a:r>
            <a:r>
              <a:rPr lang="zh-CN" altLang="en-US" sz="2600" dirty="0" smtClean="0"/>
              <a:t>概念</a:t>
            </a:r>
            <a:endParaRPr lang="en-US" altLang="zh-CN" sz="2600" dirty="0" smtClean="0"/>
          </a:p>
          <a:p>
            <a:endParaRPr lang="zh-CN" altLang="en-US" sz="2600" dirty="0"/>
          </a:p>
        </p:txBody>
      </p:sp>
      <p:sp>
        <p:nvSpPr>
          <p:cNvPr id="4" name="Right Arrow 3"/>
          <p:cNvSpPr/>
          <p:nvPr/>
        </p:nvSpPr>
        <p:spPr>
          <a:xfrm flipH="1">
            <a:off x="4595810" y="4500570"/>
            <a:ext cx="1143008" cy="500066"/>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48847" y="2380819"/>
            <a:ext cx="4836537" cy="1624246"/>
          </a:xfrm>
        </p:spPr>
        <p:txBody>
          <a:bodyPr/>
          <a:lstStyle/>
          <a:p>
            <a:r>
              <a:rPr lang="zh-CN" altLang="en-US" dirty="0" smtClean="0"/>
              <a:t>  人，就是一切 </a:t>
            </a:r>
            <a:r>
              <a:rPr lang="en-US" altLang="zh-CN" dirty="0" smtClean="0"/>
              <a:t>(</a:t>
            </a:r>
            <a:r>
              <a:rPr lang="zh-CN" altLang="en-US" dirty="0" smtClean="0"/>
              <a:t>或者说，</a:t>
            </a:r>
            <a:r>
              <a:rPr lang="en-US" altLang="zh-CN" dirty="0" smtClean="0"/>
              <a:t/>
            </a:r>
            <a:br>
              <a:rPr lang="en-US" altLang="zh-CN" dirty="0" smtClean="0"/>
            </a:br>
            <a:r>
              <a:rPr lang="en-US" altLang="zh-CN" dirty="0" smtClean="0"/>
              <a:t>  </a:t>
            </a:r>
            <a:r>
              <a:rPr lang="zh-CN" altLang="en-US" dirty="0" smtClean="0"/>
              <a:t>几乎就是一切</a:t>
            </a:r>
            <a:r>
              <a:rPr lang="en-US" altLang="zh-CN" dirty="0" smtClean="0"/>
              <a:t>)</a:t>
            </a:r>
            <a:r>
              <a:rPr lang="zh-CN" altLang="en-US" dirty="0" smtClean="0"/>
              <a:t>。</a:t>
            </a:r>
            <a:endParaRPr lang="zh-CN" altLang="en-US" dirty="0"/>
          </a:p>
        </p:txBody>
      </p:sp>
      <p:sp>
        <p:nvSpPr>
          <p:cNvPr id="4" name="Slide Number Placeholder 3"/>
          <p:cNvSpPr>
            <a:spLocks noGrp="1"/>
          </p:cNvSpPr>
          <p:nvPr>
            <p:ph type="sldNum" sz="quarter" idx="4"/>
          </p:nvPr>
        </p:nvSpPr>
        <p:spPr>
          <a:xfrm>
            <a:off x="9281715" y="6453198"/>
            <a:ext cx="624286" cy="365125"/>
          </a:xfrm>
        </p:spPr>
        <p:txBody>
          <a:bodyPr/>
          <a:lstStyle/>
          <a:p>
            <a:fld id="{64FEA357-1A1C-4E1E-9A53-504063E4F462}" type="slidenum">
              <a:rPr lang="zh-CN" altLang="en-US" smtClean="0"/>
              <a:pPr/>
              <a:t>98</a:t>
            </a:fld>
            <a:endParaRPr lang="zh-CN" altLang="en-US" dirty="0"/>
          </a:p>
        </p:txBody>
      </p:sp>
      <p:sp>
        <p:nvSpPr>
          <p:cNvPr id="7" name="Rectangle 6"/>
          <p:cNvSpPr/>
          <p:nvPr/>
        </p:nvSpPr>
        <p:spPr>
          <a:xfrm>
            <a:off x="881034" y="4077071"/>
            <a:ext cx="2463051" cy="419764"/>
          </a:xfrm>
          <a:prstGeom prst="rect">
            <a:avLst/>
          </a:prstGeom>
        </p:spPr>
        <p:txBody>
          <a:bodyPr wrap="none" lIns="95665" tIns="47832" rIns="95665" bIns="47832">
            <a:spAutoFit/>
          </a:bodyPr>
          <a:lstStyle/>
          <a:p>
            <a:r>
              <a:rPr lang="en-US" altLang="zh-CN" sz="2100" dirty="0" smtClean="0"/>
              <a:t>Frederick Brooks</a:t>
            </a:r>
            <a:endParaRPr lang="zh-CN" altLang="en-US" sz="2100" dirty="0">
              <a:ea typeface="文鼎CS长美黑" pitchFamily="49" charset="-122"/>
            </a:endParaRPr>
          </a:p>
        </p:txBody>
      </p:sp>
      <p:pic>
        <p:nvPicPr>
          <p:cNvPr id="6" name="Picture 2" descr="C:\Users\Dell\Desktop\fredbrooks02.jpg"/>
          <p:cNvPicPr>
            <a:picLocks noChangeAspect="1" noChangeArrowheads="1"/>
          </p:cNvPicPr>
          <p:nvPr/>
        </p:nvPicPr>
        <p:blipFill>
          <a:blip r:embed="rId2" cstate="print"/>
          <a:srcRect/>
          <a:stretch>
            <a:fillRect/>
          </a:stretch>
        </p:blipFill>
        <p:spPr bwMode="auto">
          <a:xfrm>
            <a:off x="906454" y="1031880"/>
            <a:ext cx="2451100" cy="3111500"/>
          </a:xfrm>
          <a:prstGeom prst="rect">
            <a:avLst/>
          </a:prstGeom>
          <a:noFill/>
        </p:spPr>
      </p:pic>
    </p:spTree>
  </p:cSld>
  <p:clrMapOvr>
    <a:masterClrMapping/>
  </p:clrMapOvr>
  <p:transition spd="slow">
    <p:randomBar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什么是个体管理？</a:t>
            </a:r>
            <a:endParaRPr lang="zh-CN" altLang="en-US" dirty="0"/>
          </a:p>
        </p:txBody>
      </p:sp>
      <p:sp>
        <p:nvSpPr>
          <p:cNvPr id="3" name="Content Placeholder 2"/>
          <p:cNvSpPr>
            <a:spLocks noGrp="1"/>
          </p:cNvSpPr>
          <p:nvPr>
            <p:ph idx="1"/>
          </p:nvPr>
        </p:nvSpPr>
        <p:spPr>
          <a:xfrm>
            <a:off x="344488" y="1196752"/>
            <a:ext cx="9217024" cy="5184576"/>
          </a:xfrm>
        </p:spPr>
        <p:txBody>
          <a:bodyPr/>
          <a:lstStyle/>
          <a:p>
            <a:r>
              <a:rPr lang="zh-CN" altLang="en-US" dirty="0" smtClean="0"/>
              <a:t>个体管理</a:t>
            </a:r>
            <a:r>
              <a:rPr lang="en-US" altLang="zh-CN" dirty="0" smtClean="0"/>
              <a:t> (Personal Management)</a:t>
            </a:r>
          </a:p>
          <a:p>
            <a:pPr lvl="1"/>
            <a:r>
              <a:rPr lang="zh-CN" altLang="en-US" dirty="0" smtClean="0"/>
              <a:t>规划和实现个体人生目标的过程</a:t>
            </a:r>
            <a:endParaRPr lang="en-US" altLang="zh-CN" dirty="0" smtClean="0"/>
          </a:p>
          <a:p>
            <a:pPr lvl="1"/>
            <a:r>
              <a:rPr lang="zh-CN" altLang="en-US" dirty="0" smtClean="0"/>
              <a:t>涉及个体的生活管理、时间管理、财政管理、</a:t>
            </a:r>
            <a:r>
              <a:rPr lang="en-US" altLang="zh-CN" dirty="0" smtClean="0"/>
              <a:t/>
            </a:r>
            <a:br>
              <a:rPr lang="en-US" altLang="zh-CN" dirty="0" smtClean="0"/>
            </a:br>
            <a:r>
              <a:rPr lang="zh-CN" altLang="en-US" dirty="0" smtClean="0"/>
              <a:t>目标管理、学习管理、行动管理、心态管理等</a:t>
            </a:r>
            <a:endParaRPr lang="en-US" altLang="zh-CN" dirty="0" smtClean="0"/>
          </a:p>
          <a:p>
            <a:pPr lvl="1"/>
            <a:endParaRPr lang="en-US" altLang="zh-CN" dirty="0" smtClean="0"/>
          </a:p>
          <a:p>
            <a:r>
              <a:rPr lang="zh-CN" altLang="en-US" dirty="0" smtClean="0"/>
              <a:t>个体管理的基石是独立意志。</a:t>
            </a:r>
            <a:r>
              <a:rPr lang="en-US" altLang="zh-CN" dirty="0" smtClean="0"/>
              <a:t/>
            </a:r>
            <a:br>
              <a:rPr lang="en-US" altLang="zh-CN" dirty="0" smtClean="0"/>
            </a:br>
            <a:r>
              <a:rPr lang="zh-CN" altLang="en-US" dirty="0" smtClean="0"/>
              <a:t>独立意志的实质就是掌控自己。</a:t>
            </a:r>
            <a:endParaRPr lang="zh-CN" altLang="en-US" dirty="0"/>
          </a:p>
        </p:txBody>
      </p:sp>
      <p:sp>
        <p:nvSpPr>
          <p:cNvPr id="4" name="Slide Number Placeholder 3"/>
          <p:cNvSpPr>
            <a:spLocks noGrp="1"/>
          </p:cNvSpPr>
          <p:nvPr>
            <p:ph type="sldNum" sz="quarter" idx="4"/>
          </p:nvPr>
        </p:nvSpPr>
        <p:spPr/>
        <p:txBody>
          <a:bodyPr/>
          <a:lstStyle/>
          <a:p>
            <a:fld id="{64FEA357-1A1C-4E1E-9A53-504063E4F462}" type="slidenum">
              <a:rPr lang="zh-CN" altLang="en-US" smtClean="0"/>
              <a:pPr/>
              <a:t>99</a:t>
            </a:fld>
            <a:endParaRPr lang="zh-CN" altLang="en-US" dirty="0"/>
          </a:p>
        </p:txBody>
      </p:sp>
    </p:spTree>
  </p:cSld>
  <p:clrMapOvr>
    <a:masterClrMapping/>
  </p:clrMapOvr>
  <p:transition spd="slow">
    <p:blinds/>
  </p:transition>
  <p:timing>
    <p:tnLst>
      <p:par>
        <p:cTn id="1" dur="indefinite" restart="never" nodeType="tmRoot"/>
      </p:par>
    </p:tnLst>
  </p:timing>
</p:sld>
</file>

<file path=ppt/theme/theme1.xml><?xml version="1.0" encoding="utf-8"?>
<a:theme xmlns:a="http://schemas.openxmlformats.org/drawingml/2006/main" name="1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新細明體"/>
        <a:cs typeface=""/>
      </a:majorFont>
      <a:minorFont>
        <a:latin typeface="Verdan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2244</TotalTime>
  <Words>8546</Words>
  <Application>Microsoft Office PowerPoint</Application>
  <PresentationFormat>A4 Paper (210x297 mm)</PresentationFormat>
  <Paragraphs>931</Paragraphs>
  <Slides>130</Slides>
  <Notes>3</Notes>
  <HiddenSlides>0</HiddenSlides>
  <MMClips>0</MMClip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1_Profile</vt:lpstr>
      <vt:lpstr>Slide 1</vt:lpstr>
      <vt:lpstr>提纲</vt:lpstr>
      <vt:lpstr>什么是管理？</vt:lpstr>
      <vt:lpstr>管理五职能论</vt:lpstr>
      <vt:lpstr>“价值制导”理念</vt:lpstr>
      <vt:lpstr>什么是项目？</vt:lpstr>
      <vt:lpstr>什么是项目管理？</vt:lpstr>
      <vt:lpstr>项目管理过程</vt:lpstr>
      <vt:lpstr>项目管理 vs. 产品管理</vt:lpstr>
      <vt:lpstr>成功和失败管理的特征</vt:lpstr>
      <vt:lpstr>软件项目十招远离“大麻烦”</vt:lpstr>
      <vt:lpstr> 正人用邪法，其邪亦正；  邪人用正法，其正亦邪。     一切唯心造。</vt:lpstr>
      <vt:lpstr>管理者</vt:lpstr>
      <vt:lpstr>管理者职责</vt:lpstr>
      <vt:lpstr>管理者职责</vt:lpstr>
      <vt:lpstr>七项主要管理工作</vt:lpstr>
      <vt:lpstr>四项“管人”工作</vt:lpstr>
      <vt:lpstr>“认同式”管理法</vt:lpstr>
      <vt:lpstr>管理者是“服务生”</vt:lpstr>
      <vt:lpstr>管理者是“催化剂”</vt:lpstr>
      <vt:lpstr>产品经理 vs. 项目经理</vt:lpstr>
      <vt:lpstr>提纲</vt:lpstr>
      <vt:lpstr> 你若不能控制它，  也就无法管好它；  你若不去度量它，  也就不能控制它。</vt:lpstr>
      <vt:lpstr>概念—度量</vt:lpstr>
      <vt:lpstr>概念—量度</vt:lpstr>
      <vt:lpstr>度量有用论</vt:lpstr>
      <vt:lpstr>软件度量的分类</vt:lpstr>
      <vt:lpstr>度量的用途</vt:lpstr>
      <vt:lpstr>软件度量过程</vt:lpstr>
      <vt:lpstr>度量质量</vt:lpstr>
      <vt:lpstr>常态化度量理念</vt:lpstr>
      <vt:lpstr>“不度量人”法则</vt:lpstr>
      <vt:lpstr>GQM度量设计方法</vt:lpstr>
      <vt:lpstr>度量规划</vt:lpstr>
      <vt:lpstr>度量由小至大</vt:lpstr>
      <vt:lpstr>自动化度量</vt:lpstr>
      <vt:lpstr>重视原始数据质量</vt:lpstr>
      <vt:lpstr> 计划是无用的，制定计划的   过程[即规划]才是重要的。</vt:lpstr>
      <vt:lpstr>规划与计划</vt:lpstr>
      <vt:lpstr>项目为什么需要规划？</vt:lpstr>
      <vt:lpstr>目标与产出</vt:lpstr>
      <vt:lpstr>项目规划的主要活动</vt:lpstr>
      <vt:lpstr>项目规划与需求工程</vt:lpstr>
      <vt:lpstr>Boehm的5W2H启发式规划法</vt:lpstr>
      <vt:lpstr>协同规划</vt:lpstr>
      <vt:lpstr>“两周三月”规划</vt:lpstr>
      <vt:lpstr>基于WBS的规划</vt:lpstr>
      <vt:lpstr>双重规划</vt:lpstr>
      <vt:lpstr>计划调整</vt:lpstr>
      <vt:lpstr>里程碑定义实践</vt:lpstr>
      <vt:lpstr>里程碑安排实践</vt:lpstr>
      <vt:lpstr>什么是估算？</vt:lpstr>
      <vt:lpstr>估算与度量</vt:lpstr>
      <vt:lpstr>估算常识</vt:lpstr>
      <vt:lpstr>常用估算方法</vt:lpstr>
      <vt:lpstr>常用估算方法</vt:lpstr>
      <vt:lpstr>估算执行模式</vt:lpstr>
      <vt:lpstr>项目估算过程</vt:lpstr>
      <vt:lpstr>项目估算概貌</vt:lpstr>
      <vt:lpstr>规模估算</vt:lpstr>
      <vt:lpstr>规模估算</vt:lpstr>
      <vt:lpstr>工作量估算</vt:lpstr>
      <vt:lpstr>工期估算</vt:lpstr>
      <vt:lpstr>COCOMO模型</vt:lpstr>
      <vt:lpstr>人力资源估算</vt:lpstr>
      <vt:lpstr>关于工期和人力</vt:lpstr>
      <vt:lpstr>成本估算</vt:lpstr>
      <vt:lpstr>谬论</vt:lpstr>
      <vt:lpstr>McConnell低估法则</vt:lpstr>
      <vt:lpstr>DeMarco--Boehm乐观估算定律</vt:lpstr>
      <vt:lpstr>最佳估算师定律</vt:lpstr>
      <vt:lpstr>你知道的越多， 估算就越准确。</vt:lpstr>
      <vt:lpstr>为什么工程师不估算进度？</vt:lpstr>
      <vt:lpstr>多路独立估算实践</vt:lpstr>
      <vt:lpstr>Gilb 按需迭代估算实践</vt:lpstr>
      <vt:lpstr>基于架构的估算实践</vt:lpstr>
      <vt:lpstr>提纲</vt:lpstr>
      <vt:lpstr>什么是过程？</vt:lpstr>
      <vt:lpstr>“过程与结果”常识</vt:lpstr>
      <vt:lpstr>软件过程的特殊性</vt:lpstr>
      <vt:lpstr>Humphrey过程定律</vt:lpstr>
      <vt:lpstr>Humphrey“超级过程”论</vt:lpstr>
      <vt:lpstr>Humphrey“超级过程”论</vt:lpstr>
      <vt:lpstr>过程管理框架</vt:lpstr>
      <vt:lpstr>过程评估框架</vt:lpstr>
      <vt:lpstr>过程改进流程</vt:lpstr>
      <vt:lpstr>持续过程改进法则</vt:lpstr>
      <vt:lpstr>能力成熟度模型(CMM)—简介</vt:lpstr>
      <vt:lpstr>CMM五层级</vt:lpstr>
      <vt:lpstr>CMM四理念—过程驱动管理</vt:lpstr>
      <vt:lpstr>CMM四理念—持续过程改进</vt:lpstr>
      <vt:lpstr>CMM四理念—按计划行事</vt:lpstr>
      <vt:lpstr>CMM四理念—过程规范化</vt:lpstr>
      <vt:lpstr>CMM效益与局限性</vt:lpstr>
      <vt:lpstr>CMM效益与局限性</vt:lpstr>
      <vt:lpstr>CMM效益与局限性</vt:lpstr>
      <vt:lpstr>提纲</vt:lpstr>
      <vt:lpstr>  人，就是一切 (或者说，   几乎就是一切)。</vt:lpstr>
      <vt:lpstr>什么是个体管理？</vt:lpstr>
      <vt:lpstr>个体成长模式</vt:lpstr>
      <vt:lpstr>个体时间和压力管理</vt:lpstr>
      <vt:lpstr>Covey个体管理过程</vt:lpstr>
      <vt:lpstr>PSP概念</vt:lpstr>
      <vt:lpstr>PSP层级结构</vt:lpstr>
      <vt:lpstr>PSP理念—以个体为本</vt:lpstr>
      <vt:lpstr>PSP理念—个体差异性</vt:lpstr>
      <vt:lpstr>PSP理念—重视过程</vt:lpstr>
      <vt:lpstr>PSP理念—持续自我提升</vt:lpstr>
      <vt:lpstr>PSP理念—预防第一</vt:lpstr>
      <vt:lpstr>PSP效益</vt:lpstr>
      <vt:lpstr>满足个体需要法则</vt:lpstr>
      <vt:lpstr>养成高效习惯实践</vt:lpstr>
      <vt:lpstr>兑现承诺实践</vt:lpstr>
      <vt:lpstr>要事第一法则</vt:lpstr>
      <vt:lpstr>没有伟大的团队就没有伟大的软件，可大部分团队就像是支离破碎的家庭。</vt:lpstr>
      <vt:lpstr>基本概念</vt:lpstr>
      <vt:lpstr>基本概念</vt:lpstr>
      <vt:lpstr>基本概念</vt:lpstr>
      <vt:lpstr>基本概念</vt:lpstr>
      <vt:lpstr>团队管理风格</vt:lpstr>
      <vt:lpstr>团队管理风格</vt:lpstr>
      <vt:lpstr>效能、交流与管理</vt:lpstr>
      <vt:lpstr>团队软件过程(TSP)</vt:lpstr>
      <vt:lpstr>TSP四理念—依赖团队</vt:lpstr>
      <vt:lpstr>TSP四理念—个体自管理</vt:lpstr>
      <vt:lpstr>TSP四理念—质量驱动生产率</vt:lpstr>
      <vt:lpstr>TSP四理念—均衡和优化工作负荷</vt:lpstr>
      <vt:lpstr>TSP效益</vt:lpstr>
      <vt:lpstr>团队管理八法则</vt:lpstr>
      <vt:lpstr>Q &amp; A</vt:lpstr>
    </vt:vector>
  </TitlesOfParts>
  <Company>NONE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主要著作介紹</dc:title>
  <dc:creator>user</dc:creator>
  <cp:lastModifiedBy>Lenovo</cp:lastModifiedBy>
  <cp:revision>550</cp:revision>
  <dcterms:created xsi:type="dcterms:W3CDTF">2011-10-09T06:16:03Z</dcterms:created>
  <dcterms:modified xsi:type="dcterms:W3CDTF">2024-12-11T06:31:19Z</dcterms:modified>
</cp:coreProperties>
</file>